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7561263" cy="10693400"/>
  <p:notesSz cx="6870700" cy="10006013"/>
  <p:defaultTextStyle>
    <a:defPPr>
      <a:defRPr lang="fr-FR"/>
    </a:defPPr>
    <a:lvl1pPr marL="0" algn="l" defTabSz="995163" rtl="0" eaLnBrk="1" latinLnBrk="0" hangingPunct="1">
      <a:defRPr sz="2100" kern="1200">
        <a:solidFill>
          <a:schemeClr val="tx1"/>
        </a:solidFill>
        <a:latin typeface="+mn-lt"/>
        <a:ea typeface="+mn-ea"/>
        <a:cs typeface="+mn-cs"/>
      </a:defRPr>
    </a:lvl1pPr>
    <a:lvl2pPr marL="497581" algn="l" defTabSz="995163" rtl="0" eaLnBrk="1" latinLnBrk="0" hangingPunct="1">
      <a:defRPr sz="2100" kern="1200">
        <a:solidFill>
          <a:schemeClr val="tx1"/>
        </a:solidFill>
        <a:latin typeface="+mn-lt"/>
        <a:ea typeface="+mn-ea"/>
        <a:cs typeface="+mn-cs"/>
      </a:defRPr>
    </a:lvl2pPr>
    <a:lvl3pPr marL="995163" algn="l" defTabSz="995163" rtl="0" eaLnBrk="1" latinLnBrk="0" hangingPunct="1">
      <a:defRPr sz="2100" kern="1200">
        <a:solidFill>
          <a:schemeClr val="tx1"/>
        </a:solidFill>
        <a:latin typeface="+mn-lt"/>
        <a:ea typeface="+mn-ea"/>
        <a:cs typeface="+mn-cs"/>
      </a:defRPr>
    </a:lvl3pPr>
    <a:lvl4pPr marL="1492744" algn="l" defTabSz="995163" rtl="0" eaLnBrk="1" latinLnBrk="0" hangingPunct="1">
      <a:defRPr sz="2100" kern="1200">
        <a:solidFill>
          <a:schemeClr val="tx1"/>
        </a:solidFill>
        <a:latin typeface="+mn-lt"/>
        <a:ea typeface="+mn-ea"/>
        <a:cs typeface="+mn-cs"/>
      </a:defRPr>
    </a:lvl4pPr>
    <a:lvl5pPr marL="1990326" algn="l" defTabSz="995163" rtl="0" eaLnBrk="1" latinLnBrk="0" hangingPunct="1">
      <a:defRPr sz="2100" kern="1200">
        <a:solidFill>
          <a:schemeClr val="tx1"/>
        </a:solidFill>
        <a:latin typeface="+mn-lt"/>
        <a:ea typeface="+mn-ea"/>
        <a:cs typeface="+mn-cs"/>
      </a:defRPr>
    </a:lvl5pPr>
    <a:lvl6pPr marL="2487908" algn="l" defTabSz="995163" rtl="0" eaLnBrk="1" latinLnBrk="0" hangingPunct="1">
      <a:defRPr sz="2100" kern="1200">
        <a:solidFill>
          <a:schemeClr val="tx1"/>
        </a:solidFill>
        <a:latin typeface="+mn-lt"/>
        <a:ea typeface="+mn-ea"/>
        <a:cs typeface="+mn-cs"/>
      </a:defRPr>
    </a:lvl6pPr>
    <a:lvl7pPr marL="2985489" algn="l" defTabSz="995163" rtl="0" eaLnBrk="1" latinLnBrk="0" hangingPunct="1">
      <a:defRPr sz="2100" kern="1200">
        <a:solidFill>
          <a:schemeClr val="tx1"/>
        </a:solidFill>
        <a:latin typeface="+mn-lt"/>
        <a:ea typeface="+mn-ea"/>
        <a:cs typeface="+mn-cs"/>
      </a:defRPr>
    </a:lvl7pPr>
    <a:lvl8pPr marL="3483072" algn="l" defTabSz="995163" rtl="0" eaLnBrk="1" latinLnBrk="0" hangingPunct="1">
      <a:defRPr sz="2100" kern="1200">
        <a:solidFill>
          <a:schemeClr val="tx1"/>
        </a:solidFill>
        <a:latin typeface="+mn-lt"/>
        <a:ea typeface="+mn-ea"/>
        <a:cs typeface="+mn-cs"/>
      </a:defRPr>
    </a:lvl8pPr>
    <a:lvl9pPr marL="3980654" algn="l" defTabSz="99516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 uri="{2D200454-40CA-4A62-9FC3-DE9A4176ACB9}">
      <p15:notesGuideLst xmlns:p15="http://schemas.microsoft.com/office/powerpoint/2012/main">
        <p15:guide id="1" orient="horz" pos="3153"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3178" autoAdjust="0"/>
  </p:normalViewPr>
  <p:slideViewPr>
    <p:cSldViewPr>
      <p:cViewPr>
        <p:scale>
          <a:sx n="90" d="100"/>
          <a:sy n="90" d="100"/>
        </p:scale>
        <p:origin x="1224" y="-2922"/>
      </p:cViewPr>
      <p:guideLst>
        <p:guide orient="horz" pos="3368"/>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9" d="100"/>
          <a:sy n="49" d="100"/>
        </p:scale>
        <p:origin x="-3006" y="-114"/>
      </p:cViewPr>
      <p:guideLst>
        <p:guide orient="horz" pos="3153"/>
        <p:guide pos="21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3-%20Priv&#233;\CGC\FCPE\Communication\Rendement%20action%20Safra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823150956255"/>
          <c:y val="9.8499104906129717E-2"/>
          <c:w val="0.81234137091185399"/>
          <c:h val="0.77461088976809456"/>
        </c:manualLayout>
      </c:layout>
      <c:scatterChart>
        <c:scatterStyle val="lineMarker"/>
        <c:varyColors val="0"/>
        <c:ser>
          <c:idx val="0"/>
          <c:order val="0"/>
          <c:spPr>
            <a:ln w="15875" cap="rnd">
              <a:solidFill>
                <a:schemeClr val="accent1"/>
              </a:solidFill>
              <a:round/>
            </a:ln>
            <a:effectLst/>
          </c:spPr>
          <c:marker>
            <c:symbol val="circle"/>
            <c:size val="5"/>
            <c:spPr>
              <a:solidFill>
                <a:schemeClr val="bg1"/>
              </a:solidFill>
              <a:ln w="6350">
                <a:solidFill>
                  <a:schemeClr val="accent1"/>
                </a:solidFill>
              </a:ln>
              <a:effectLst/>
            </c:spPr>
          </c:marker>
          <c:xVal>
            <c:numRef>
              <c:f>Feuil1!$C$6:$C$22</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xVal>
          <c:yVal>
            <c:numRef>
              <c:f>Feuil1!$D$6:$D$22</c:f>
              <c:numCache>
                <c:formatCode>General</c:formatCode>
                <c:ptCount val="17"/>
                <c:pt idx="0">
                  <c:v>0.9</c:v>
                </c:pt>
                <c:pt idx="1">
                  <c:v>1.2</c:v>
                </c:pt>
                <c:pt idx="2">
                  <c:v>1.1000000000000001</c:v>
                </c:pt>
                <c:pt idx="3">
                  <c:v>1.3</c:v>
                </c:pt>
                <c:pt idx="4">
                  <c:v>1.8</c:v>
                </c:pt>
                <c:pt idx="5">
                  <c:v>1.2</c:v>
                </c:pt>
                <c:pt idx="6">
                  <c:v>2.9</c:v>
                </c:pt>
                <c:pt idx="7">
                  <c:v>2.6</c:v>
                </c:pt>
                <c:pt idx="8">
                  <c:v>2.8</c:v>
                </c:pt>
                <c:pt idx="9">
                  <c:v>1.9</c:v>
                </c:pt>
                <c:pt idx="10">
                  <c:v>2.7</c:v>
                </c:pt>
                <c:pt idx="11">
                  <c:v>3</c:v>
                </c:pt>
                <c:pt idx="12">
                  <c:v>2.2000000000000002</c:v>
                </c:pt>
                <c:pt idx="13">
                  <c:v>2.2999999999999998</c:v>
                </c:pt>
                <c:pt idx="14">
                  <c:v>2.1</c:v>
                </c:pt>
                <c:pt idx="15">
                  <c:v>2.2000000000000002</c:v>
                </c:pt>
                <c:pt idx="16">
                  <c:v>1.9</c:v>
                </c:pt>
              </c:numCache>
            </c:numRef>
          </c:yVal>
          <c:smooth val="0"/>
          <c:extLst xmlns:c16r2="http://schemas.microsoft.com/office/drawing/2015/06/chart">
            <c:ext xmlns:c16="http://schemas.microsoft.com/office/drawing/2014/chart" uri="{C3380CC4-5D6E-409C-BE32-E72D297353CC}">
              <c16:uniqueId val="{00000000-1FFC-4707-8866-121C28DC2C0D}"/>
            </c:ext>
          </c:extLst>
        </c:ser>
        <c:dLbls>
          <c:showLegendKey val="0"/>
          <c:showVal val="0"/>
          <c:showCatName val="0"/>
          <c:showSerName val="0"/>
          <c:showPercent val="0"/>
          <c:showBubbleSize val="0"/>
        </c:dLbls>
        <c:axId val="163647336"/>
        <c:axId val="163647720"/>
      </c:scatterChart>
      <c:valAx>
        <c:axId val="163647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rgbClr val="002060"/>
                </a:solidFill>
                <a:latin typeface="Arial" panose="020B0604020202020204" pitchFamily="34" charset="0"/>
                <a:ea typeface="+mn-ea"/>
                <a:cs typeface="Arial" panose="020B0604020202020204" pitchFamily="34" charset="0"/>
              </a:defRPr>
            </a:pPr>
            <a:endParaRPr lang="fr-FR"/>
          </a:p>
        </c:txPr>
        <c:crossAx val="163647720"/>
        <c:crosses val="autoZero"/>
        <c:crossBetween val="midCat"/>
      </c:valAx>
      <c:valAx>
        <c:axId val="163647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rgbClr val="002060"/>
                </a:solidFill>
                <a:latin typeface="Arial" panose="020B0604020202020204" pitchFamily="34" charset="0"/>
                <a:ea typeface="+mn-ea"/>
                <a:cs typeface="Arial" panose="020B0604020202020204" pitchFamily="34" charset="0"/>
              </a:defRPr>
            </a:pPr>
            <a:endParaRPr lang="fr-FR"/>
          </a:p>
        </c:txPr>
        <c:crossAx val="163647336"/>
        <c:crosses val="autoZero"/>
        <c:crossBetween val="midCat"/>
        <c:majorUnit val="1"/>
      </c:valAx>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ln>
          <a:noFill/>
        </a:ln>
        <a:effectLst/>
      </c:spPr>
    </c:plotArea>
    <c:plotVisOnly val="1"/>
    <c:dispBlanksAs val="gap"/>
    <c:showDLblsOverMax val="0"/>
  </c:chart>
  <c:spPr>
    <a:solidFill>
      <a:schemeClr val="bg1"/>
    </a:solidFill>
    <a:ln w="12700" cap="flat" cmpd="sng" algn="ctr">
      <a:solidFill>
        <a:schemeClr val="accent1">
          <a:lumMod val="75000"/>
        </a:schemeClr>
      </a:solidFill>
      <a:round/>
    </a:ln>
    <a:effectLst>
      <a:outerShdw blurRad="50800" dist="50800" dir="2700000" algn="tl" rotWithShape="0">
        <a:prstClr val="black">
          <a:alpha val="40000"/>
        </a:prstClr>
      </a:outerShdw>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0" y="4"/>
            <a:ext cx="2977303" cy="500300"/>
          </a:xfrm>
          <a:prstGeom prst="rect">
            <a:avLst/>
          </a:prstGeom>
        </p:spPr>
        <p:txBody>
          <a:bodyPr vert="horz" lIns="92244" tIns="46121" rIns="92244" bIns="46121" rtlCol="0"/>
          <a:lstStyle>
            <a:lvl1pPr algn="l">
              <a:defRPr sz="1200"/>
            </a:lvl1pPr>
          </a:lstStyle>
          <a:p>
            <a:endParaRPr lang="fr-FR"/>
          </a:p>
        </p:txBody>
      </p:sp>
      <p:sp>
        <p:nvSpPr>
          <p:cNvPr id="3" name="Espace réservé de la date 2"/>
          <p:cNvSpPr>
            <a:spLocks noGrp="1"/>
          </p:cNvSpPr>
          <p:nvPr>
            <p:ph type="dt" idx="1"/>
          </p:nvPr>
        </p:nvSpPr>
        <p:spPr>
          <a:xfrm>
            <a:off x="3891817" y="4"/>
            <a:ext cx="2977303" cy="500300"/>
          </a:xfrm>
          <a:prstGeom prst="rect">
            <a:avLst/>
          </a:prstGeom>
        </p:spPr>
        <p:txBody>
          <a:bodyPr vert="horz" lIns="92244" tIns="46121" rIns="92244" bIns="46121" rtlCol="0"/>
          <a:lstStyle>
            <a:lvl1pPr algn="r">
              <a:defRPr sz="1200"/>
            </a:lvl1pPr>
          </a:lstStyle>
          <a:p>
            <a:fld id="{25C20ACF-B66A-43E7-91AE-14A80757BF31}" type="datetimeFigureOut">
              <a:rPr lang="fr-FR" smtClean="0"/>
              <a:pPr/>
              <a:t>12/11/2018</a:t>
            </a:fld>
            <a:endParaRPr lang="fr-FR"/>
          </a:p>
        </p:txBody>
      </p:sp>
      <p:sp>
        <p:nvSpPr>
          <p:cNvPr id="4" name="Espace réservé de l'image des diapositives 3"/>
          <p:cNvSpPr>
            <a:spLocks noGrp="1" noRot="1" noChangeAspect="1"/>
          </p:cNvSpPr>
          <p:nvPr>
            <p:ph type="sldImg" idx="2"/>
          </p:nvPr>
        </p:nvSpPr>
        <p:spPr>
          <a:xfrm>
            <a:off x="2109788" y="750888"/>
            <a:ext cx="2651125" cy="3751262"/>
          </a:xfrm>
          <a:prstGeom prst="rect">
            <a:avLst/>
          </a:prstGeom>
          <a:noFill/>
          <a:ln w="12700">
            <a:solidFill>
              <a:prstClr val="black"/>
            </a:solidFill>
          </a:ln>
        </p:spPr>
        <p:txBody>
          <a:bodyPr vert="horz" lIns="92244" tIns="46121" rIns="92244" bIns="46121" rtlCol="0" anchor="ctr"/>
          <a:lstStyle/>
          <a:p>
            <a:endParaRPr lang="fr-FR"/>
          </a:p>
        </p:txBody>
      </p:sp>
      <p:sp>
        <p:nvSpPr>
          <p:cNvPr id="5" name="Espace réservé des commentaires 4"/>
          <p:cNvSpPr>
            <a:spLocks noGrp="1"/>
          </p:cNvSpPr>
          <p:nvPr>
            <p:ph type="body" sz="quarter" idx="3"/>
          </p:nvPr>
        </p:nvSpPr>
        <p:spPr>
          <a:xfrm>
            <a:off x="687071" y="4752859"/>
            <a:ext cx="5496560" cy="4502706"/>
          </a:xfrm>
          <a:prstGeom prst="rect">
            <a:avLst/>
          </a:prstGeom>
        </p:spPr>
        <p:txBody>
          <a:bodyPr vert="horz" lIns="92244" tIns="46121" rIns="92244" bIns="4612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0" y="9503980"/>
            <a:ext cx="2977303" cy="500300"/>
          </a:xfrm>
          <a:prstGeom prst="rect">
            <a:avLst/>
          </a:prstGeom>
        </p:spPr>
        <p:txBody>
          <a:bodyPr vert="horz" lIns="92244" tIns="46121" rIns="92244" bIns="4612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1817" y="9503980"/>
            <a:ext cx="2977303" cy="500300"/>
          </a:xfrm>
          <a:prstGeom prst="rect">
            <a:avLst/>
          </a:prstGeom>
        </p:spPr>
        <p:txBody>
          <a:bodyPr vert="horz" lIns="92244" tIns="46121" rIns="92244" bIns="46121" rtlCol="0" anchor="b"/>
          <a:lstStyle>
            <a:lvl1pPr algn="r">
              <a:defRPr sz="1200"/>
            </a:lvl1pPr>
          </a:lstStyle>
          <a:p>
            <a:fld id="{82EE4167-EB83-4A99-B274-20FC5941498A}" type="slidenum">
              <a:rPr lang="fr-FR" smtClean="0"/>
              <a:pPr/>
              <a:t>‹N°›</a:t>
            </a:fld>
            <a:endParaRPr lang="fr-FR"/>
          </a:p>
        </p:txBody>
      </p:sp>
    </p:spTree>
    <p:extLst>
      <p:ext uri="{BB962C8B-B14F-4D97-AF65-F5344CB8AC3E}">
        <p14:creationId xmlns:p14="http://schemas.microsoft.com/office/powerpoint/2010/main" val="1644978232"/>
      </p:ext>
    </p:extLst>
  </p:cSld>
  <p:clrMap bg1="lt1" tx1="dk1" bg2="lt2" tx2="dk2" accent1="accent1" accent2="accent2" accent3="accent3" accent4="accent4" accent5="accent5" accent6="accent6" hlink="hlink" folHlink="folHlink"/>
  <p:notesStyle>
    <a:lvl1pPr marL="0" algn="l" defTabSz="995163" rtl="0" eaLnBrk="1" latinLnBrk="0" hangingPunct="1">
      <a:defRPr sz="1300" kern="1200">
        <a:solidFill>
          <a:schemeClr val="tx1"/>
        </a:solidFill>
        <a:latin typeface="+mn-lt"/>
        <a:ea typeface="+mn-ea"/>
        <a:cs typeface="+mn-cs"/>
      </a:defRPr>
    </a:lvl1pPr>
    <a:lvl2pPr marL="497581" algn="l" defTabSz="995163" rtl="0" eaLnBrk="1" latinLnBrk="0" hangingPunct="1">
      <a:defRPr sz="1300" kern="1200">
        <a:solidFill>
          <a:schemeClr val="tx1"/>
        </a:solidFill>
        <a:latin typeface="+mn-lt"/>
        <a:ea typeface="+mn-ea"/>
        <a:cs typeface="+mn-cs"/>
      </a:defRPr>
    </a:lvl2pPr>
    <a:lvl3pPr marL="995163" algn="l" defTabSz="995163" rtl="0" eaLnBrk="1" latinLnBrk="0" hangingPunct="1">
      <a:defRPr sz="1300" kern="1200">
        <a:solidFill>
          <a:schemeClr val="tx1"/>
        </a:solidFill>
        <a:latin typeface="+mn-lt"/>
        <a:ea typeface="+mn-ea"/>
        <a:cs typeface="+mn-cs"/>
      </a:defRPr>
    </a:lvl3pPr>
    <a:lvl4pPr marL="1492744" algn="l" defTabSz="995163" rtl="0" eaLnBrk="1" latinLnBrk="0" hangingPunct="1">
      <a:defRPr sz="1300" kern="1200">
        <a:solidFill>
          <a:schemeClr val="tx1"/>
        </a:solidFill>
        <a:latin typeface="+mn-lt"/>
        <a:ea typeface="+mn-ea"/>
        <a:cs typeface="+mn-cs"/>
      </a:defRPr>
    </a:lvl4pPr>
    <a:lvl5pPr marL="1990326" algn="l" defTabSz="995163" rtl="0" eaLnBrk="1" latinLnBrk="0" hangingPunct="1">
      <a:defRPr sz="1300" kern="1200">
        <a:solidFill>
          <a:schemeClr val="tx1"/>
        </a:solidFill>
        <a:latin typeface="+mn-lt"/>
        <a:ea typeface="+mn-ea"/>
        <a:cs typeface="+mn-cs"/>
      </a:defRPr>
    </a:lvl5pPr>
    <a:lvl6pPr marL="2487908" algn="l" defTabSz="995163" rtl="0" eaLnBrk="1" latinLnBrk="0" hangingPunct="1">
      <a:defRPr sz="1300" kern="1200">
        <a:solidFill>
          <a:schemeClr val="tx1"/>
        </a:solidFill>
        <a:latin typeface="+mn-lt"/>
        <a:ea typeface="+mn-ea"/>
        <a:cs typeface="+mn-cs"/>
      </a:defRPr>
    </a:lvl6pPr>
    <a:lvl7pPr marL="2985489" algn="l" defTabSz="995163" rtl="0" eaLnBrk="1" latinLnBrk="0" hangingPunct="1">
      <a:defRPr sz="1300" kern="1200">
        <a:solidFill>
          <a:schemeClr val="tx1"/>
        </a:solidFill>
        <a:latin typeface="+mn-lt"/>
        <a:ea typeface="+mn-ea"/>
        <a:cs typeface="+mn-cs"/>
      </a:defRPr>
    </a:lvl7pPr>
    <a:lvl8pPr marL="3483072" algn="l" defTabSz="995163" rtl="0" eaLnBrk="1" latinLnBrk="0" hangingPunct="1">
      <a:defRPr sz="1300" kern="1200">
        <a:solidFill>
          <a:schemeClr val="tx1"/>
        </a:solidFill>
        <a:latin typeface="+mn-lt"/>
        <a:ea typeface="+mn-ea"/>
        <a:cs typeface="+mn-cs"/>
      </a:defRPr>
    </a:lvl8pPr>
    <a:lvl9pPr marL="3980654" algn="l" defTabSz="99516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09788" y="752475"/>
            <a:ext cx="2651125" cy="3751263"/>
          </a:xfrm>
        </p:spPr>
      </p:sp>
      <p:sp>
        <p:nvSpPr>
          <p:cNvPr id="3" name="Espace réservé des commentaires 2"/>
          <p:cNvSpPr>
            <a:spLocks noGrp="1"/>
          </p:cNvSpPr>
          <p:nvPr>
            <p:ph type="body" idx="1"/>
          </p:nvPr>
        </p:nvSpPr>
        <p:spPr>
          <a:xfrm>
            <a:off x="687071" y="4752861"/>
            <a:ext cx="5496560" cy="4502706"/>
          </a:xfrm>
          <a:prstGeom prst="rect">
            <a:avLst/>
          </a:prstGeom>
        </p:spPr>
        <p:txBody>
          <a:bodyPr lIns="89005" tIns="44501" rIns="89005" bIns="44501"/>
          <a:lstStyle/>
          <a:p>
            <a:endParaRPr lang="fr-FR" dirty="0"/>
          </a:p>
        </p:txBody>
      </p:sp>
      <p:sp>
        <p:nvSpPr>
          <p:cNvPr id="4" name="Espace réservé du numéro de diapositive 3"/>
          <p:cNvSpPr>
            <a:spLocks noGrp="1"/>
          </p:cNvSpPr>
          <p:nvPr>
            <p:ph type="sldNum" sz="quarter" idx="10"/>
          </p:nvPr>
        </p:nvSpPr>
        <p:spPr/>
        <p:txBody>
          <a:bodyPr/>
          <a:lstStyle/>
          <a:p>
            <a:fld id="{82EE4167-EB83-4A99-B274-20FC5941498A}" type="slidenum">
              <a:rPr lang="fr-FR" smtClean="0"/>
              <a:pPr/>
              <a:t>1</a:t>
            </a:fld>
            <a:endParaRPr lang="fr-FR" dirty="0"/>
          </a:p>
        </p:txBody>
      </p:sp>
    </p:spTree>
    <p:extLst>
      <p:ext uri="{BB962C8B-B14F-4D97-AF65-F5344CB8AC3E}">
        <p14:creationId xmlns:p14="http://schemas.microsoft.com/office/powerpoint/2010/main" val="415997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09788" y="750888"/>
            <a:ext cx="2651125" cy="37512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EE4167-EB83-4A99-B274-20FC5941498A}" type="slidenum">
              <a:rPr lang="fr-FR" smtClean="0"/>
              <a:pPr/>
              <a:t>2</a:t>
            </a:fld>
            <a:endParaRPr lang="fr-FR"/>
          </a:p>
        </p:txBody>
      </p:sp>
    </p:spTree>
    <p:extLst>
      <p:ext uri="{BB962C8B-B14F-4D97-AF65-F5344CB8AC3E}">
        <p14:creationId xmlns:p14="http://schemas.microsoft.com/office/powerpoint/2010/main" val="425792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321888"/>
            <a:ext cx="6427074" cy="2292150"/>
          </a:xfrm>
        </p:spPr>
        <p:txBody>
          <a:bodyPr/>
          <a:lstStyle/>
          <a:p>
            <a:r>
              <a:rPr lang="fr-FR" smtClean="0"/>
              <a:t>Modifiez le style du titre</a:t>
            </a:r>
            <a:endParaRPr lang="fr-FR"/>
          </a:p>
        </p:txBody>
      </p:sp>
      <p:sp>
        <p:nvSpPr>
          <p:cNvPr id="3" name="Sous-titre 2"/>
          <p:cNvSpPr>
            <a:spLocks noGrp="1"/>
          </p:cNvSpPr>
          <p:nvPr>
            <p:ph type="subTitle" idx="1"/>
          </p:nvPr>
        </p:nvSpPr>
        <p:spPr>
          <a:xfrm>
            <a:off x="1134190" y="6059597"/>
            <a:ext cx="5292884" cy="2732757"/>
          </a:xfrm>
        </p:spPr>
        <p:txBody>
          <a:bodyPr/>
          <a:lstStyle>
            <a:lvl1pPr marL="0" indent="0" algn="ctr">
              <a:buNone/>
              <a:defRPr>
                <a:solidFill>
                  <a:schemeClr val="tx1">
                    <a:tint val="75000"/>
                  </a:schemeClr>
                </a:solidFill>
              </a:defRPr>
            </a:lvl1pPr>
            <a:lvl2pPr marL="497581" indent="0" algn="ctr">
              <a:buNone/>
              <a:defRPr>
                <a:solidFill>
                  <a:schemeClr val="tx1">
                    <a:tint val="75000"/>
                  </a:schemeClr>
                </a:solidFill>
              </a:defRPr>
            </a:lvl2pPr>
            <a:lvl3pPr marL="995163" indent="0" algn="ctr">
              <a:buNone/>
              <a:defRPr>
                <a:solidFill>
                  <a:schemeClr val="tx1">
                    <a:tint val="75000"/>
                  </a:schemeClr>
                </a:solidFill>
              </a:defRPr>
            </a:lvl3pPr>
            <a:lvl4pPr marL="1492744" indent="0" algn="ctr">
              <a:buNone/>
              <a:defRPr>
                <a:solidFill>
                  <a:schemeClr val="tx1">
                    <a:tint val="75000"/>
                  </a:schemeClr>
                </a:solidFill>
              </a:defRPr>
            </a:lvl4pPr>
            <a:lvl5pPr marL="1990326" indent="0" algn="ctr">
              <a:buNone/>
              <a:defRPr>
                <a:solidFill>
                  <a:schemeClr val="tx1">
                    <a:tint val="75000"/>
                  </a:schemeClr>
                </a:solidFill>
              </a:defRPr>
            </a:lvl5pPr>
            <a:lvl6pPr marL="2487908" indent="0" algn="ctr">
              <a:buNone/>
              <a:defRPr>
                <a:solidFill>
                  <a:schemeClr val="tx1">
                    <a:tint val="75000"/>
                  </a:schemeClr>
                </a:solidFill>
              </a:defRPr>
            </a:lvl6pPr>
            <a:lvl7pPr marL="2985489" indent="0" algn="ctr">
              <a:buNone/>
              <a:defRPr>
                <a:solidFill>
                  <a:schemeClr val="tx1">
                    <a:tint val="75000"/>
                  </a:schemeClr>
                </a:solidFill>
              </a:defRPr>
            </a:lvl7pPr>
            <a:lvl8pPr marL="3483072" indent="0" algn="ctr">
              <a:buNone/>
              <a:defRPr>
                <a:solidFill>
                  <a:schemeClr val="tx1">
                    <a:tint val="75000"/>
                  </a:schemeClr>
                </a:solidFill>
              </a:defRPr>
            </a:lvl8pPr>
            <a:lvl9pPr marL="3980654"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4535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364020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1916" y="428236"/>
            <a:ext cx="1701284" cy="91240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78063" y="428236"/>
            <a:ext cx="4977831" cy="91240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369896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352182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2" name="ZoneTexte 11"/>
          <p:cNvSpPr txBox="1"/>
          <p:nvPr userDrawn="1"/>
        </p:nvSpPr>
        <p:spPr>
          <a:xfrm>
            <a:off x="5076775" y="1576025"/>
            <a:ext cx="2304256" cy="418579"/>
          </a:xfrm>
          <a:prstGeom prst="rect">
            <a:avLst/>
          </a:prstGeom>
          <a:noFill/>
        </p:spPr>
        <p:txBody>
          <a:bodyPr wrap="square" lIns="91392" tIns="45696" rIns="91392" bIns="45696" rtlCol="0">
            <a:spAutoFit/>
          </a:bodyPr>
          <a:lstStyle/>
          <a:p>
            <a:endParaRPr lang="fr-FR" dirty="0"/>
          </a:p>
        </p:txBody>
      </p:sp>
    </p:spTree>
    <p:extLst>
      <p:ext uri="{BB962C8B-B14F-4D97-AF65-F5344CB8AC3E}">
        <p14:creationId xmlns:p14="http://schemas.microsoft.com/office/powerpoint/2010/main" val="340107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78063" y="2495129"/>
            <a:ext cx="3339558" cy="7057150"/>
          </a:xfrm>
        </p:spPr>
        <p:txBody>
          <a:bodyPr/>
          <a:lstStyle>
            <a:lvl1pPr>
              <a:defRPr sz="30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843642" y="2495129"/>
            <a:ext cx="3339558" cy="7057150"/>
          </a:xfrm>
        </p:spPr>
        <p:txBody>
          <a:bodyPr/>
          <a:lstStyle>
            <a:lvl1pPr>
              <a:defRPr sz="30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256569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78067" y="2393641"/>
            <a:ext cx="3340871" cy="997555"/>
          </a:xfrm>
        </p:spPr>
        <p:txBody>
          <a:bodyPr anchor="b"/>
          <a:lstStyle>
            <a:lvl1pPr marL="0" indent="0">
              <a:buNone/>
              <a:defRPr sz="2600" b="1"/>
            </a:lvl1pPr>
            <a:lvl2pPr marL="497581" indent="0">
              <a:buNone/>
              <a:defRPr sz="2200" b="1"/>
            </a:lvl2pPr>
            <a:lvl3pPr marL="995163" indent="0">
              <a:buNone/>
              <a:defRPr sz="2100" b="1"/>
            </a:lvl3pPr>
            <a:lvl4pPr marL="1492744" indent="0">
              <a:buNone/>
              <a:defRPr sz="1700" b="1"/>
            </a:lvl4pPr>
            <a:lvl5pPr marL="1990326" indent="0">
              <a:buNone/>
              <a:defRPr sz="1700" b="1"/>
            </a:lvl5pPr>
            <a:lvl6pPr marL="2487908" indent="0">
              <a:buNone/>
              <a:defRPr sz="1700" b="1"/>
            </a:lvl6pPr>
            <a:lvl7pPr marL="2985489" indent="0">
              <a:buNone/>
              <a:defRPr sz="1700" b="1"/>
            </a:lvl7pPr>
            <a:lvl8pPr marL="3483072" indent="0">
              <a:buNone/>
              <a:defRPr sz="1700" b="1"/>
            </a:lvl8pPr>
            <a:lvl9pPr marL="3980654" indent="0">
              <a:buNone/>
              <a:defRPr sz="1700" b="1"/>
            </a:lvl9pPr>
          </a:lstStyle>
          <a:p>
            <a:pPr lvl="0"/>
            <a:r>
              <a:rPr lang="fr-FR" smtClean="0"/>
              <a:t>Modifiez les styles du texte du masque</a:t>
            </a:r>
          </a:p>
        </p:txBody>
      </p:sp>
      <p:sp>
        <p:nvSpPr>
          <p:cNvPr id="4" name="Espace réservé du contenu 3"/>
          <p:cNvSpPr>
            <a:spLocks noGrp="1"/>
          </p:cNvSpPr>
          <p:nvPr>
            <p:ph sz="half" idx="2"/>
          </p:nvPr>
        </p:nvSpPr>
        <p:spPr>
          <a:xfrm>
            <a:off x="378067" y="3391194"/>
            <a:ext cx="3340871" cy="6161082"/>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841022" y="2393641"/>
            <a:ext cx="3342183" cy="997555"/>
          </a:xfrm>
        </p:spPr>
        <p:txBody>
          <a:bodyPr anchor="b"/>
          <a:lstStyle>
            <a:lvl1pPr marL="0" indent="0">
              <a:buNone/>
              <a:defRPr sz="2600" b="1"/>
            </a:lvl1pPr>
            <a:lvl2pPr marL="497581" indent="0">
              <a:buNone/>
              <a:defRPr sz="2200" b="1"/>
            </a:lvl2pPr>
            <a:lvl3pPr marL="995163" indent="0">
              <a:buNone/>
              <a:defRPr sz="2100" b="1"/>
            </a:lvl3pPr>
            <a:lvl4pPr marL="1492744" indent="0">
              <a:buNone/>
              <a:defRPr sz="1700" b="1"/>
            </a:lvl4pPr>
            <a:lvl5pPr marL="1990326" indent="0">
              <a:buNone/>
              <a:defRPr sz="1700" b="1"/>
            </a:lvl5pPr>
            <a:lvl6pPr marL="2487908" indent="0">
              <a:buNone/>
              <a:defRPr sz="1700" b="1"/>
            </a:lvl6pPr>
            <a:lvl7pPr marL="2985489" indent="0">
              <a:buNone/>
              <a:defRPr sz="1700" b="1"/>
            </a:lvl7pPr>
            <a:lvl8pPr marL="3483072" indent="0">
              <a:buNone/>
              <a:defRPr sz="1700" b="1"/>
            </a:lvl8pPr>
            <a:lvl9pPr marL="3980654" indent="0">
              <a:buNone/>
              <a:defRPr sz="1700" b="1"/>
            </a:lvl9pPr>
          </a:lstStyle>
          <a:p>
            <a:pPr lvl="0"/>
            <a:r>
              <a:rPr lang="fr-FR" smtClean="0"/>
              <a:t>Modifiez les styles du texte du masque</a:t>
            </a:r>
          </a:p>
        </p:txBody>
      </p:sp>
      <p:sp>
        <p:nvSpPr>
          <p:cNvPr id="6" name="Espace réservé du contenu 5"/>
          <p:cNvSpPr>
            <a:spLocks noGrp="1"/>
          </p:cNvSpPr>
          <p:nvPr>
            <p:ph sz="quarter" idx="4"/>
          </p:nvPr>
        </p:nvSpPr>
        <p:spPr>
          <a:xfrm>
            <a:off x="3841022" y="3391194"/>
            <a:ext cx="3342183" cy="6161082"/>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90537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395437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125536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8" y="425758"/>
            <a:ext cx="2487604" cy="1811938"/>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956248" y="425760"/>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78068" y="2237695"/>
            <a:ext cx="2487604" cy="7314584"/>
          </a:xfrm>
        </p:spPr>
        <p:txBody>
          <a:bodyPr/>
          <a:lstStyle>
            <a:lvl1pPr marL="0" indent="0">
              <a:buNone/>
              <a:defRPr sz="1500"/>
            </a:lvl1pPr>
            <a:lvl2pPr marL="497581" indent="0">
              <a:buNone/>
              <a:defRPr sz="1300"/>
            </a:lvl2pPr>
            <a:lvl3pPr marL="995163" indent="0">
              <a:buNone/>
              <a:defRPr sz="1100"/>
            </a:lvl3pPr>
            <a:lvl4pPr marL="1492744" indent="0">
              <a:buNone/>
              <a:defRPr sz="1000"/>
            </a:lvl4pPr>
            <a:lvl5pPr marL="1990326" indent="0">
              <a:buNone/>
              <a:defRPr sz="1000"/>
            </a:lvl5pPr>
            <a:lvl6pPr marL="2487908" indent="0">
              <a:buNone/>
              <a:defRPr sz="1000"/>
            </a:lvl6pPr>
            <a:lvl7pPr marL="2985489" indent="0">
              <a:buNone/>
              <a:defRPr sz="1000"/>
            </a:lvl7pPr>
            <a:lvl8pPr marL="3483072" indent="0">
              <a:buNone/>
              <a:defRPr sz="1000"/>
            </a:lvl8pPr>
            <a:lvl9pPr marL="398065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372115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060" y="7485384"/>
            <a:ext cx="4536758" cy="883692"/>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82060" y="955475"/>
            <a:ext cx="4536758" cy="6416040"/>
          </a:xfrm>
        </p:spPr>
        <p:txBody>
          <a:bodyPr/>
          <a:lstStyle>
            <a:lvl1pPr marL="0" indent="0">
              <a:buNone/>
              <a:defRPr sz="3500"/>
            </a:lvl1pPr>
            <a:lvl2pPr marL="497581" indent="0">
              <a:buNone/>
              <a:defRPr sz="3000"/>
            </a:lvl2pPr>
            <a:lvl3pPr marL="995163" indent="0">
              <a:buNone/>
              <a:defRPr sz="2600"/>
            </a:lvl3pPr>
            <a:lvl4pPr marL="1492744" indent="0">
              <a:buNone/>
              <a:defRPr sz="2200"/>
            </a:lvl4pPr>
            <a:lvl5pPr marL="1990326" indent="0">
              <a:buNone/>
              <a:defRPr sz="2200"/>
            </a:lvl5pPr>
            <a:lvl6pPr marL="2487908" indent="0">
              <a:buNone/>
              <a:defRPr sz="2200"/>
            </a:lvl6pPr>
            <a:lvl7pPr marL="2985489" indent="0">
              <a:buNone/>
              <a:defRPr sz="2200"/>
            </a:lvl7pPr>
            <a:lvl8pPr marL="3483072" indent="0">
              <a:buNone/>
              <a:defRPr sz="2200"/>
            </a:lvl8pPr>
            <a:lvl9pPr marL="3980654" indent="0">
              <a:buNone/>
              <a:defRPr sz="2200"/>
            </a:lvl9pPr>
          </a:lstStyle>
          <a:p>
            <a:endParaRPr lang="fr-FR"/>
          </a:p>
        </p:txBody>
      </p:sp>
      <p:sp>
        <p:nvSpPr>
          <p:cNvPr id="4" name="Espace réservé du texte 3"/>
          <p:cNvSpPr>
            <a:spLocks noGrp="1"/>
          </p:cNvSpPr>
          <p:nvPr>
            <p:ph type="body" sz="half" idx="2"/>
          </p:nvPr>
        </p:nvSpPr>
        <p:spPr>
          <a:xfrm>
            <a:off x="1482060" y="8369076"/>
            <a:ext cx="4536758" cy="1254988"/>
          </a:xfrm>
        </p:spPr>
        <p:txBody>
          <a:bodyPr/>
          <a:lstStyle>
            <a:lvl1pPr marL="0" indent="0">
              <a:buNone/>
              <a:defRPr sz="1500"/>
            </a:lvl1pPr>
            <a:lvl2pPr marL="497581" indent="0">
              <a:buNone/>
              <a:defRPr sz="1300"/>
            </a:lvl2pPr>
            <a:lvl3pPr marL="995163" indent="0">
              <a:buNone/>
              <a:defRPr sz="1100"/>
            </a:lvl3pPr>
            <a:lvl4pPr marL="1492744" indent="0">
              <a:buNone/>
              <a:defRPr sz="1000"/>
            </a:lvl4pPr>
            <a:lvl5pPr marL="1990326" indent="0">
              <a:buNone/>
              <a:defRPr sz="1000"/>
            </a:lvl5pPr>
            <a:lvl6pPr marL="2487908" indent="0">
              <a:buNone/>
              <a:defRPr sz="1000"/>
            </a:lvl6pPr>
            <a:lvl7pPr marL="2985489" indent="0">
              <a:buNone/>
              <a:defRPr sz="1000"/>
            </a:lvl7pPr>
            <a:lvl8pPr marL="3483072" indent="0">
              <a:buNone/>
              <a:defRPr sz="1000"/>
            </a:lvl8pPr>
            <a:lvl9pPr marL="398065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4A3281-6E13-43EF-9D4F-CB25D2777C80}" type="datetimeFigureOut">
              <a:rPr lang="fr-FR" smtClean="0"/>
              <a:pPr/>
              <a:t>12/11/2018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180961-1623-4668-A504-C7E71F53DA31}" type="slidenum">
              <a:rPr lang="fr-FR" smtClean="0"/>
              <a:pPr/>
              <a:t>‹N°›</a:t>
            </a:fld>
            <a:endParaRPr lang="fr-FR"/>
          </a:p>
        </p:txBody>
      </p:sp>
    </p:spTree>
    <p:extLst>
      <p:ext uri="{BB962C8B-B14F-4D97-AF65-F5344CB8AC3E}">
        <p14:creationId xmlns:p14="http://schemas.microsoft.com/office/powerpoint/2010/main" val="321155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063" y="428232"/>
            <a:ext cx="6805137" cy="1782233"/>
          </a:xfrm>
          <a:prstGeom prst="rect">
            <a:avLst/>
          </a:prstGeom>
        </p:spPr>
        <p:txBody>
          <a:bodyPr vert="horz" lIns="99516" tIns="49761" rIns="99516" bIns="49761"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78063" y="2495129"/>
            <a:ext cx="6805137" cy="7057150"/>
          </a:xfrm>
          <a:prstGeom prst="rect">
            <a:avLst/>
          </a:prstGeom>
        </p:spPr>
        <p:txBody>
          <a:bodyPr vert="horz" lIns="99516" tIns="49761" rIns="99516" bIns="49761"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78063" y="9911199"/>
            <a:ext cx="1764295" cy="569324"/>
          </a:xfrm>
          <a:prstGeom prst="rect">
            <a:avLst/>
          </a:prstGeom>
        </p:spPr>
        <p:txBody>
          <a:bodyPr vert="horz" lIns="99516" tIns="49761" rIns="99516" bIns="49761" rtlCol="0" anchor="ctr"/>
          <a:lstStyle>
            <a:lvl1pPr algn="l">
              <a:defRPr sz="1300">
                <a:solidFill>
                  <a:schemeClr val="tx1">
                    <a:tint val="75000"/>
                  </a:schemeClr>
                </a:solidFill>
              </a:defRPr>
            </a:lvl1pPr>
          </a:lstStyle>
          <a:p>
            <a:fld id="{E14A3281-6E13-43EF-9D4F-CB25D2777C80}" type="datetimeFigureOut">
              <a:rPr lang="fr-FR" smtClean="0"/>
              <a:pPr/>
              <a:t>12/11/2018</a:t>
            </a:fld>
            <a:endParaRPr lang="fr-FR"/>
          </a:p>
        </p:txBody>
      </p:sp>
      <p:sp>
        <p:nvSpPr>
          <p:cNvPr id="5" name="Espace réservé du pied de page 4"/>
          <p:cNvSpPr>
            <a:spLocks noGrp="1"/>
          </p:cNvSpPr>
          <p:nvPr>
            <p:ph type="ftr" sz="quarter" idx="3"/>
          </p:nvPr>
        </p:nvSpPr>
        <p:spPr>
          <a:xfrm>
            <a:off x="2583432" y="9911199"/>
            <a:ext cx="2394400" cy="569324"/>
          </a:xfrm>
          <a:prstGeom prst="rect">
            <a:avLst/>
          </a:prstGeom>
        </p:spPr>
        <p:txBody>
          <a:bodyPr vert="horz" lIns="99516" tIns="49761" rIns="99516" bIns="49761"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18905" y="9911199"/>
            <a:ext cx="1764295" cy="569324"/>
          </a:xfrm>
          <a:prstGeom prst="rect">
            <a:avLst/>
          </a:prstGeom>
        </p:spPr>
        <p:txBody>
          <a:bodyPr vert="horz" lIns="99516" tIns="49761" rIns="99516" bIns="49761" rtlCol="0" anchor="ctr"/>
          <a:lstStyle>
            <a:lvl1pPr algn="r">
              <a:defRPr sz="1300">
                <a:solidFill>
                  <a:schemeClr val="tx1">
                    <a:tint val="75000"/>
                  </a:schemeClr>
                </a:solidFill>
              </a:defRPr>
            </a:lvl1pPr>
          </a:lstStyle>
          <a:p>
            <a:fld id="{E5180961-1623-4668-A504-C7E71F53DA31}" type="slidenum">
              <a:rPr lang="fr-FR" smtClean="0"/>
              <a:pPr/>
              <a:t>‹N°›</a:t>
            </a:fld>
            <a:endParaRPr lang="fr-FR"/>
          </a:p>
        </p:txBody>
      </p:sp>
    </p:spTree>
    <p:extLst>
      <p:ext uri="{BB962C8B-B14F-4D97-AF65-F5344CB8AC3E}">
        <p14:creationId xmlns:p14="http://schemas.microsoft.com/office/powerpoint/2010/main" val="343063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163" rtl="0" eaLnBrk="1" latinLnBrk="0" hangingPunct="1">
        <a:spcBef>
          <a:spcPct val="0"/>
        </a:spcBef>
        <a:buNone/>
        <a:defRPr sz="4800" kern="1200">
          <a:solidFill>
            <a:schemeClr val="tx1"/>
          </a:solidFill>
          <a:latin typeface="+mj-lt"/>
          <a:ea typeface="+mj-ea"/>
          <a:cs typeface="+mj-cs"/>
        </a:defRPr>
      </a:lvl1pPr>
    </p:titleStyle>
    <p:bodyStyle>
      <a:lvl1pPr marL="373186" indent="-373186" algn="l" defTabSz="995163"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570" indent="-310989" algn="l" defTabSz="995163"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3954" indent="-248791" algn="l" defTabSz="99516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1535" indent="-248791" algn="l" defTabSz="9951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39117" indent="-248791" algn="l" defTabSz="9951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6699" indent="-248791" algn="l" defTabSz="9951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4280" indent="-248791" algn="l" defTabSz="9951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1862" indent="-248791" algn="l" defTabSz="9951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29443" indent="-248791" algn="l" defTabSz="9951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995163" rtl="0" eaLnBrk="1" latinLnBrk="0" hangingPunct="1">
        <a:defRPr sz="2100" kern="1200">
          <a:solidFill>
            <a:schemeClr val="tx1"/>
          </a:solidFill>
          <a:latin typeface="+mn-lt"/>
          <a:ea typeface="+mn-ea"/>
          <a:cs typeface="+mn-cs"/>
        </a:defRPr>
      </a:lvl1pPr>
      <a:lvl2pPr marL="497581" algn="l" defTabSz="995163" rtl="0" eaLnBrk="1" latinLnBrk="0" hangingPunct="1">
        <a:defRPr sz="2100" kern="1200">
          <a:solidFill>
            <a:schemeClr val="tx1"/>
          </a:solidFill>
          <a:latin typeface="+mn-lt"/>
          <a:ea typeface="+mn-ea"/>
          <a:cs typeface="+mn-cs"/>
        </a:defRPr>
      </a:lvl2pPr>
      <a:lvl3pPr marL="995163" algn="l" defTabSz="995163" rtl="0" eaLnBrk="1" latinLnBrk="0" hangingPunct="1">
        <a:defRPr sz="2100" kern="1200">
          <a:solidFill>
            <a:schemeClr val="tx1"/>
          </a:solidFill>
          <a:latin typeface="+mn-lt"/>
          <a:ea typeface="+mn-ea"/>
          <a:cs typeface="+mn-cs"/>
        </a:defRPr>
      </a:lvl3pPr>
      <a:lvl4pPr marL="1492744" algn="l" defTabSz="995163" rtl="0" eaLnBrk="1" latinLnBrk="0" hangingPunct="1">
        <a:defRPr sz="2100" kern="1200">
          <a:solidFill>
            <a:schemeClr val="tx1"/>
          </a:solidFill>
          <a:latin typeface="+mn-lt"/>
          <a:ea typeface="+mn-ea"/>
          <a:cs typeface="+mn-cs"/>
        </a:defRPr>
      </a:lvl4pPr>
      <a:lvl5pPr marL="1990326" algn="l" defTabSz="995163" rtl="0" eaLnBrk="1" latinLnBrk="0" hangingPunct="1">
        <a:defRPr sz="2100" kern="1200">
          <a:solidFill>
            <a:schemeClr val="tx1"/>
          </a:solidFill>
          <a:latin typeface="+mn-lt"/>
          <a:ea typeface="+mn-ea"/>
          <a:cs typeface="+mn-cs"/>
        </a:defRPr>
      </a:lvl5pPr>
      <a:lvl6pPr marL="2487908" algn="l" defTabSz="995163" rtl="0" eaLnBrk="1" latinLnBrk="0" hangingPunct="1">
        <a:defRPr sz="2100" kern="1200">
          <a:solidFill>
            <a:schemeClr val="tx1"/>
          </a:solidFill>
          <a:latin typeface="+mn-lt"/>
          <a:ea typeface="+mn-ea"/>
          <a:cs typeface="+mn-cs"/>
        </a:defRPr>
      </a:lvl6pPr>
      <a:lvl7pPr marL="2985489" algn="l" defTabSz="995163" rtl="0" eaLnBrk="1" latinLnBrk="0" hangingPunct="1">
        <a:defRPr sz="2100" kern="1200">
          <a:solidFill>
            <a:schemeClr val="tx1"/>
          </a:solidFill>
          <a:latin typeface="+mn-lt"/>
          <a:ea typeface="+mn-ea"/>
          <a:cs typeface="+mn-cs"/>
        </a:defRPr>
      </a:lvl7pPr>
      <a:lvl8pPr marL="3483072" algn="l" defTabSz="995163" rtl="0" eaLnBrk="1" latinLnBrk="0" hangingPunct="1">
        <a:defRPr sz="2100" kern="1200">
          <a:solidFill>
            <a:schemeClr val="tx1"/>
          </a:solidFill>
          <a:latin typeface="+mn-lt"/>
          <a:ea typeface="+mn-ea"/>
          <a:cs typeface="+mn-cs"/>
        </a:defRPr>
      </a:lvl8pPr>
      <a:lvl9pPr marL="3980654" algn="l" defTabSz="99516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4"/>
          <p:cNvSpPr>
            <a:spLocks noChangeArrowheads="1"/>
          </p:cNvSpPr>
          <p:nvPr/>
        </p:nvSpPr>
        <p:spPr bwMode="auto">
          <a:xfrm>
            <a:off x="0" y="0"/>
            <a:ext cx="756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Rectangle 24"/>
          <p:cNvSpPr>
            <a:spLocks noChangeArrowheads="1"/>
          </p:cNvSpPr>
          <p:nvPr/>
        </p:nvSpPr>
        <p:spPr bwMode="auto">
          <a:xfrm>
            <a:off x="0" y="0"/>
            <a:ext cx="756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6" name="Titre 5"/>
          <p:cNvSpPr>
            <a:spLocks noGrp="1"/>
          </p:cNvSpPr>
          <p:nvPr>
            <p:ph type="title" idx="4294967295"/>
          </p:nvPr>
        </p:nvSpPr>
        <p:spPr>
          <a:xfrm>
            <a:off x="2556495" y="809187"/>
            <a:ext cx="3744416" cy="1019862"/>
          </a:xfrm>
        </p:spPr>
        <p:txBody>
          <a:bodyPr anchor="t" anchorCtr="1">
            <a:normAutofit/>
          </a:bodyPr>
          <a:lstStyle/>
          <a:p>
            <a:pPr algn="ctr"/>
            <a:r>
              <a:rPr lang="fr-FR" sz="2400" dirty="0" smtClean="0">
                <a:solidFill>
                  <a:schemeClr val="tx2">
                    <a:lumMod val="75000"/>
                  </a:schemeClr>
                </a:solidFill>
                <a:latin typeface="ApexSansExtraBoldItalicT" pitchFamily="2" charset="0"/>
              </a:rPr>
              <a:t>Exprimez vous !</a:t>
            </a:r>
            <a:endParaRPr lang="fr-FR" sz="2400" dirty="0">
              <a:solidFill>
                <a:schemeClr val="tx2">
                  <a:lumMod val="75000"/>
                </a:schemeClr>
              </a:solidFill>
              <a:latin typeface="ApexSansExtraBoldItalicT" pitchFamily="2" charset="0"/>
            </a:endParaRPr>
          </a:p>
        </p:txBody>
      </p:sp>
      <p:grpSp>
        <p:nvGrpSpPr>
          <p:cNvPr id="8" name="Groupe 7"/>
          <p:cNvGrpSpPr/>
          <p:nvPr/>
        </p:nvGrpSpPr>
        <p:grpSpPr>
          <a:xfrm>
            <a:off x="359958" y="3186460"/>
            <a:ext cx="6840081" cy="516191"/>
            <a:chOff x="359959" y="2241996"/>
            <a:chExt cx="6840081" cy="516191"/>
          </a:xfrm>
        </p:grpSpPr>
        <p:sp>
          <p:nvSpPr>
            <p:cNvPr id="4" name="Rectangle 3"/>
            <p:cNvSpPr/>
            <p:nvPr/>
          </p:nvSpPr>
          <p:spPr>
            <a:xfrm>
              <a:off x="359959" y="2241996"/>
              <a:ext cx="6840081" cy="3994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612278" y="2250356"/>
              <a:ext cx="6336705" cy="507831"/>
            </a:xfrm>
            <a:prstGeom prst="rect">
              <a:avLst/>
            </a:prstGeom>
            <a:noFill/>
          </p:spPr>
          <p:txBody>
            <a:bodyPr wrap="square" rtlCol="0">
              <a:spAutoFit/>
            </a:bodyPr>
            <a:lstStyle/>
            <a:p>
              <a:pPr algn="ctr"/>
              <a:r>
                <a:rPr lang="fr-FR" sz="1600" b="1" dirty="0"/>
                <a:t>Quelques stats sur le PEG</a:t>
              </a:r>
            </a:p>
            <a:p>
              <a:pPr algn="ctr"/>
              <a:r>
                <a:rPr lang="fr-FR" sz="1100" dirty="0"/>
                <a:t>	</a:t>
              </a:r>
            </a:p>
          </p:txBody>
        </p:sp>
      </p:grpSp>
      <p:grpSp>
        <p:nvGrpSpPr>
          <p:cNvPr id="10" name="Groupe 9"/>
          <p:cNvGrpSpPr/>
          <p:nvPr/>
        </p:nvGrpSpPr>
        <p:grpSpPr>
          <a:xfrm>
            <a:off x="72000" y="72000"/>
            <a:ext cx="7416000" cy="1988185"/>
            <a:chOff x="72000" y="72000"/>
            <a:chExt cx="7416000" cy="1988185"/>
          </a:xfrm>
        </p:grpSpPr>
        <p:pic>
          <p:nvPicPr>
            <p:cNvPr id="23" name="Imag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00" y="72000"/>
              <a:ext cx="7416000" cy="1988185"/>
            </a:xfrm>
            <a:prstGeom prst="rect">
              <a:avLst/>
            </a:prstGeom>
            <a:noFill/>
            <a:ln>
              <a:noFill/>
            </a:ln>
          </p:spPr>
        </p:pic>
        <p:grpSp>
          <p:nvGrpSpPr>
            <p:cNvPr id="25" name="Groupe 24"/>
            <p:cNvGrpSpPr>
              <a:grpSpLocks/>
            </p:cNvGrpSpPr>
            <p:nvPr/>
          </p:nvGrpSpPr>
          <p:grpSpPr bwMode="auto">
            <a:xfrm>
              <a:off x="2481099" y="423340"/>
              <a:ext cx="4994150" cy="446616"/>
              <a:chOff x="453" y="3104"/>
              <a:chExt cx="12077" cy="724"/>
            </a:xfrm>
          </p:grpSpPr>
          <p:sp>
            <p:nvSpPr>
              <p:cNvPr id="26" name="Freeform 26" descr="SAFRAN HYBRID ENGINES"/>
              <p:cNvSpPr>
                <a:spLocks/>
              </p:cNvSpPr>
              <p:nvPr/>
            </p:nvSpPr>
            <p:spPr bwMode="auto">
              <a:xfrm>
                <a:off x="453" y="3104"/>
                <a:ext cx="12077" cy="684"/>
              </a:xfrm>
              <a:custGeom>
                <a:avLst/>
                <a:gdLst>
                  <a:gd name="T0" fmla="*/ 7940 w 7940"/>
                  <a:gd name="T1" fmla="*/ 16 h 684"/>
                  <a:gd name="T2" fmla="*/ 7940 w 7940"/>
                  <a:gd name="T3" fmla="*/ 676 h 684"/>
                  <a:gd name="T4" fmla="*/ 0 w 7940"/>
                  <a:gd name="T5" fmla="*/ 684 h 684"/>
                  <a:gd name="T6" fmla="*/ 491 w 7940"/>
                  <a:gd name="T7" fmla="*/ 0 h 684"/>
                  <a:gd name="T8" fmla="*/ 7940 w 7940"/>
                  <a:gd name="T9" fmla="*/ 16 h 684"/>
                </a:gdLst>
                <a:ahLst/>
                <a:cxnLst>
                  <a:cxn ang="0">
                    <a:pos x="T0" y="T1"/>
                  </a:cxn>
                  <a:cxn ang="0">
                    <a:pos x="T2" y="T3"/>
                  </a:cxn>
                  <a:cxn ang="0">
                    <a:pos x="T4" y="T5"/>
                  </a:cxn>
                  <a:cxn ang="0">
                    <a:pos x="T6" y="T7"/>
                  </a:cxn>
                  <a:cxn ang="0">
                    <a:pos x="T8" y="T9"/>
                  </a:cxn>
                </a:cxnLst>
                <a:rect l="0" t="0" r="r" b="b"/>
                <a:pathLst>
                  <a:path w="7940" h="684">
                    <a:moveTo>
                      <a:pt x="7940" y="16"/>
                    </a:moveTo>
                    <a:lnTo>
                      <a:pt x="7940" y="676"/>
                    </a:lnTo>
                    <a:lnTo>
                      <a:pt x="0" y="684"/>
                    </a:lnTo>
                    <a:lnTo>
                      <a:pt x="491" y="0"/>
                    </a:lnTo>
                    <a:lnTo>
                      <a:pt x="7940" y="16"/>
                    </a:lnTo>
                    <a:close/>
                  </a:path>
                </a:pathLst>
              </a:custGeom>
              <a:solidFill>
                <a:srgbClr val="AF8B09"/>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7" name="Text Box 27"/>
              <p:cNvSpPr txBox="1">
                <a:spLocks noChangeArrowheads="1"/>
              </p:cNvSpPr>
              <p:nvPr/>
            </p:nvSpPr>
            <p:spPr bwMode="auto">
              <a:xfrm>
                <a:off x="2017" y="3157"/>
                <a:ext cx="10475" cy="67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fr-FR" sz="2000" b="1" dirty="0" smtClean="0">
                    <a:solidFill>
                      <a:srgbClr val="FFFFFF"/>
                    </a:solidFill>
                    <a:latin typeface="Swis721 Cn BT"/>
                    <a:ea typeface="SimSun" panose="02010600030101010101" pitchFamily="2" charset="-122"/>
                    <a:cs typeface="Angsana New"/>
                  </a:rPr>
                  <a:t>Safran Aircraft Engines</a:t>
                </a:r>
                <a:endParaRPr lang="fr-FR" sz="20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fr-FR" sz="2000" dirty="0">
                    <a:effectLst/>
                    <a:latin typeface="Calibri" panose="020F0502020204030204" pitchFamily="34" charset="0"/>
                    <a:ea typeface="SimSun" panose="02010600030101010101" pitchFamily="2" charset="-122"/>
                    <a:cs typeface="Times New Roman" panose="02020603050405020304" pitchFamily="18" charset="0"/>
                  </a:rPr>
                  <a:t> </a:t>
                </a:r>
              </a:p>
            </p:txBody>
          </p:sp>
        </p:grpSp>
      </p:grpSp>
      <p:sp>
        <p:nvSpPr>
          <p:cNvPr id="13" name="Rectangle 7"/>
          <p:cNvSpPr>
            <a:spLocks noChangeArrowheads="1"/>
          </p:cNvSpPr>
          <p:nvPr/>
        </p:nvSpPr>
        <p:spPr bwMode="auto">
          <a:xfrm>
            <a:off x="2053" y="9515"/>
            <a:ext cx="756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7"/>
          <p:cNvSpPr/>
          <p:nvPr/>
        </p:nvSpPr>
        <p:spPr>
          <a:xfrm rot="16200000">
            <a:off x="-1386000" y="5238978"/>
            <a:ext cx="3168000" cy="215444"/>
          </a:xfrm>
          <a:prstGeom prst="rect">
            <a:avLst/>
          </a:prstGeom>
        </p:spPr>
        <p:txBody>
          <a:bodyPr wrap="square">
            <a:spAutoFit/>
          </a:bodyPr>
          <a:lstStyle/>
          <a:p>
            <a:r>
              <a:rPr lang="fr-FR" sz="800" dirty="0">
                <a:solidFill>
                  <a:schemeClr val="tx2">
                    <a:lumMod val="60000"/>
                    <a:lumOff val="40000"/>
                  </a:schemeClr>
                </a:solidFill>
                <a:latin typeface="ArialNarrow"/>
              </a:rPr>
              <a:t>Soyez écoresponsable, merci de ne pas jeter sur la voie publique</a:t>
            </a:r>
            <a:endParaRPr lang="fr-FR" sz="800" dirty="0">
              <a:solidFill>
                <a:schemeClr val="tx2">
                  <a:lumMod val="60000"/>
                  <a:lumOff val="40000"/>
                </a:schemeClr>
              </a:solidFill>
            </a:endParaRPr>
          </a:p>
        </p:txBody>
      </p:sp>
      <p:sp>
        <p:nvSpPr>
          <p:cNvPr id="22" name="ZoneTexte 21"/>
          <p:cNvSpPr txBox="1"/>
          <p:nvPr/>
        </p:nvSpPr>
        <p:spPr>
          <a:xfrm>
            <a:off x="292481" y="2106340"/>
            <a:ext cx="6975036" cy="990015"/>
          </a:xfrm>
          <a:prstGeom prst="rect">
            <a:avLst/>
          </a:prstGeom>
          <a:noFill/>
        </p:spPr>
        <p:txBody>
          <a:bodyPr wrap="square" rtlCol="0">
            <a:spAutoFit/>
          </a:bodyPr>
          <a:lstStyle/>
          <a:p>
            <a:pPr algn="just">
              <a:spcAft>
                <a:spcPts val="200"/>
              </a:spcAft>
            </a:pPr>
            <a:r>
              <a:rPr lang="fr-FR" sz="1100" dirty="0" smtClean="0"/>
              <a:t>Lors </a:t>
            </a:r>
            <a:r>
              <a:rPr lang="fr-FR" sz="1100" dirty="0"/>
              <a:t>des dernières élections </a:t>
            </a:r>
            <a:r>
              <a:rPr lang="fr-FR" sz="1100" dirty="0" smtClean="0"/>
              <a:t>FCPE (fonds communs de placement) vous avez été nombreux à voter pour les candidats présentés par la CFE-CGC et nous vous remercions pour la confiance que vous nous avez accordée.</a:t>
            </a:r>
          </a:p>
          <a:p>
            <a:pPr algn="just">
              <a:spcAft>
                <a:spcPts val="200"/>
              </a:spcAft>
            </a:pPr>
            <a:r>
              <a:rPr lang="fr-FR" sz="1100" dirty="0" smtClean="0"/>
              <a:t>Les élus CFE-CGC souhaitent régulièrement vous informer de leur activité au sein des Conseils de Surveillance et vous accompagner dans la gestion de votre épargne salariale.</a:t>
            </a:r>
          </a:p>
          <a:p>
            <a:pPr algn="just">
              <a:spcAft>
                <a:spcPts val="300"/>
              </a:spcAft>
            </a:pPr>
            <a:r>
              <a:rPr lang="fr-FR" sz="1100" dirty="0" smtClean="0"/>
              <a:t>Nous espérons que cette publication périodique vous sera utile. Bonne lecture !</a:t>
            </a:r>
            <a:endParaRPr lang="fr-FR" sz="1100" dirty="0"/>
          </a:p>
        </p:txBody>
      </p:sp>
      <p:sp>
        <p:nvSpPr>
          <p:cNvPr id="5" name="Rectangle 4"/>
          <p:cNvSpPr/>
          <p:nvPr/>
        </p:nvSpPr>
        <p:spPr>
          <a:xfrm>
            <a:off x="2481099" y="1105730"/>
            <a:ext cx="5080164" cy="707886"/>
          </a:xfrm>
          <a:prstGeom prst="rect">
            <a:avLst/>
          </a:prstGeom>
        </p:spPr>
        <p:txBody>
          <a:bodyPr wrap="square">
            <a:spAutoFit/>
          </a:bodyPr>
          <a:lstStyle/>
          <a:p>
            <a:pPr lvl="0" algn="ctr" defTabSz="914400" eaLnBrk="0" fontAlgn="base" hangingPunct="0">
              <a:spcBef>
                <a:spcPct val="0"/>
              </a:spcBef>
              <a:spcAft>
                <a:spcPts val="800"/>
              </a:spcAft>
            </a:pPr>
            <a:r>
              <a:rPr lang="fr-FR" altLang="fr-FR" sz="20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Lettre d’information des élus CFE-CGC aux Conseils de Surveillance des FCPE</a:t>
            </a:r>
          </a:p>
        </p:txBody>
      </p:sp>
      <p:sp>
        <p:nvSpPr>
          <p:cNvPr id="30" name="ZoneTexte 29"/>
          <p:cNvSpPr txBox="1"/>
          <p:nvPr/>
        </p:nvSpPr>
        <p:spPr>
          <a:xfrm>
            <a:off x="286617" y="3690516"/>
            <a:ext cx="6986761" cy="977191"/>
          </a:xfrm>
          <a:prstGeom prst="rect">
            <a:avLst/>
          </a:prstGeom>
          <a:noFill/>
        </p:spPr>
        <p:txBody>
          <a:bodyPr wrap="square" rtlCol="0">
            <a:spAutoFit/>
          </a:bodyPr>
          <a:lstStyle/>
          <a:p>
            <a:pPr algn="just">
              <a:spcAft>
                <a:spcPts val="300"/>
              </a:spcAft>
            </a:pPr>
            <a:r>
              <a:rPr lang="fr-FR" sz="1100" dirty="0" smtClean="0"/>
              <a:t>Avec près de 1,8 Md€ en encours, le fond Safran Investissement concentre à lui seul plus de 60% des sommes contenues dans le Plan d’Epargne Groupe. Selon les fonds, entre 2/3 et 3/4 de l’encours est épargné depuis plus de 5 ans. Les salariés Safran sont donc plutôt des épargnants de long terme. Pourtant, le fond Tréso, plutôt destiné à des placements de court terme, représente un quart de l’encours du PEG.</a:t>
            </a:r>
          </a:p>
          <a:p>
            <a:pPr algn="just">
              <a:spcAft>
                <a:spcPts val="300"/>
              </a:spcAft>
            </a:pPr>
            <a:endParaRPr lang="fr-FR" sz="1100" dirty="0"/>
          </a:p>
        </p:txBody>
      </p:sp>
      <p:pic>
        <p:nvPicPr>
          <p:cNvPr id="31" name="Image 30"/>
          <p:cNvPicPr>
            <a:picLocks noChangeAspect="1"/>
          </p:cNvPicPr>
          <p:nvPr/>
        </p:nvPicPr>
        <p:blipFill rotWithShape="1">
          <a:blip r:embed="rId4"/>
          <a:srcRect l="55714" t="34756" r="23335" b="27980"/>
          <a:stretch/>
        </p:blipFill>
        <p:spPr>
          <a:xfrm>
            <a:off x="756295" y="4638227"/>
            <a:ext cx="1512167" cy="1500561"/>
          </a:xfrm>
          <a:prstGeom prst="rect">
            <a:avLst/>
          </a:prstGeom>
          <a:ln w="12700">
            <a:solidFill>
              <a:schemeClr val="accent1">
                <a:lumMod val="75000"/>
              </a:schemeClr>
            </a:solidFill>
          </a:ln>
          <a:effectLst>
            <a:outerShdw blurRad="50800" dist="50800" dir="2700000" algn="tl" rotWithShape="0">
              <a:prstClr val="black">
                <a:alpha val="40000"/>
              </a:prstClr>
            </a:outerShdw>
          </a:effectLst>
        </p:spPr>
      </p:pic>
      <p:pic>
        <p:nvPicPr>
          <p:cNvPr id="33" name="Image 32"/>
          <p:cNvPicPr>
            <a:picLocks noChangeAspect="1"/>
          </p:cNvPicPr>
          <p:nvPr/>
        </p:nvPicPr>
        <p:blipFill rotWithShape="1">
          <a:blip r:embed="rId5"/>
          <a:srcRect l="9050" t="44918" r="54762" b="17817"/>
          <a:stretch/>
        </p:blipFill>
        <p:spPr>
          <a:xfrm>
            <a:off x="3993536" y="4626620"/>
            <a:ext cx="2600316" cy="1505446"/>
          </a:xfrm>
          <a:prstGeom prst="rect">
            <a:avLst/>
          </a:prstGeom>
          <a:ln w="12700">
            <a:solidFill>
              <a:schemeClr val="accent1">
                <a:lumMod val="75000"/>
              </a:schemeClr>
            </a:solidFill>
          </a:ln>
          <a:effectLst>
            <a:outerShdw blurRad="50800" dist="50800" dir="2700000" algn="tl" rotWithShape="0">
              <a:prstClr val="black">
                <a:alpha val="40000"/>
              </a:prstClr>
            </a:outerShdw>
          </a:effectLst>
        </p:spPr>
      </p:pic>
      <p:sp>
        <p:nvSpPr>
          <p:cNvPr id="37" name="ZoneTexte 36"/>
          <p:cNvSpPr txBox="1"/>
          <p:nvPr/>
        </p:nvSpPr>
        <p:spPr>
          <a:xfrm>
            <a:off x="2370981" y="4626620"/>
            <a:ext cx="1311942" cy="338554"/>
          </a:xfrm>
          <a:prstGeom prst="rect">
            <a:avLst/>
          </a:prstGeom>
          <a:noFill/>
        </p:spPr>
        <p:txBody>
          <a:bodyPr wrap="square" rtlCol="0">
            <a:spAutoFit/>
          </a:bodyPr>
          <a:lstStyle/>
          <a:p>
            <a:r>
              <a:rPr lang="fr-FR" sz="800" i="1" dirty="0" smtClean="0"/>
              <a:t>Encours du PEG par fond (en millions d’euros).</a:t>
            </a:r>
            <a:endParaRPr lang="fr-FR" sz="800" i="1" dirty="0"/>
          </a:p>
        </p:txBody>
      </p:sp>
      <p:sp>
        <p:nvSpPr>
          <p:cNvPr id="38" name="ZoneTexte 37"/>
          <p:cNvSpPr txBox="1"/>
          <p:nvPr/>
        </p:nvSpPr>
        <p:spPr>
          <a:xfrm>
            <a:off x="4217340" y="6194838"/>
            <a:ext cx="2306353" cy="338554"/>
          </a:xfrm>
          <a:prstGeom prst="rect">
            <a:avLst/>
          </a:prstGeom>
          <a:noFill/>
        </p:spPr>
        <p:txBody>
          <a:bodyPr wrap="square" rtlCol="0">
            <a:spAutoFit/>
          </a:bodyPr>
          <a:lstStyle/>
          <a:p>
            <a:pPr algn="ctr"/>
            <a:r>
              <a:rPr lang="fr-FR" sz="800" i="1" dirty="0" smtClean="0"/>
              <a:t>Répartition de l’encours du fond Tréso en fonction de la date de disponibilité des fonds (en %).</a:t>
            </a:r>
            <a:endParaRPr lang="fr-FR" sz="800" i="1" dirty="0"/>
          </a:p>
        </p:txBody>
      </p:sp>
      <p:grpSp>
        <p:nvGrpSpPr>
          <p:cNvPr id="39" name="Groupe 38"/>
          <p:cNvGrpSpPr/>
          <p:nvPr/>
        </p:nvGrpSpPr>
        <p:grpSpPr>
          <a:xfrm>
            <a:off x="472000" y="6642844"/>
            <a:ext cx="6840081" cy="516191"/>
            <a:chOff x="359959" y="2241996"/>
            <a:chExt cx="6840081" cy="516191"/>
          </a:xfrm>
        </p:grpSpPr>
        <p:sp>
          <p:nvSpPr>
            <p:cNvPr id="40" name="Rectangle 39"/>
            <p:cNvSpPr/>
            <p:nvPr/>
          </p:nvSpPr>
          <p:spPr>
            <a:xfrm>
              <a:off x="359959" y="2241996"/>
              <a:ext cx="6840081" cy="3994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612278" y="2250356"/>
              <a:ext cx="6336705" cy="507831"/>
            </a:xfrm>
            <a:prstGeom prst="rect">
              <a:avLst/>
            </a:prstGeom>
            <a:noFill/>
          </p:spPr>
          <p:txBody>
            <a:bodyPr wrap="square" rtlCol="0">
              <a:spAutoFit/>
            </a:bodyPr>
            <a:lstStyle/>
            <a:p>
              <a:pPr algn="ctr"/>
              <a:r>
                <a:rPr lang="fr-FR" sz="1600" b="1" dirty="0" smtClean="0"/>
                <a:t>Les fonds</a:t>
              </a:r>
              <a:endParaRPr lang="fr-FR" sz="1600" b="1" dirty="0"/>
            </a:p>
            <a:p>
              <a:pPr algn="ctr"/>
              <a:r>
                <a:rPr lang="fr-FR" sz="1100" dirty="0"/>
                <a:t>	</a:t>
              </a:r>
            </a:p>
          </p:txBody>
        </p:sp>
      </p:grpSp>
      <p:sp>
        <p:nvSpPr>
          <p:cNvPr id="42" name="ZoneTexte 41"/>
          <p:cNvSpPr txBox="1"/>
          <p:nvPr/>
        </p:nvSpPr>
        <p:spPr>
          <a:xfrm>
            <a:off x="328714" y="7146900"/>
            <a:ext cx="6975036" cy="1487587"/>
          </a:xfrm>
          <a:prstGeom prst="rect">
            <a:avLst/>
          </a:prstGeom>
          <a:noFill/>
        </p:spPr>
        <p:txBody>
          <a:bodyPr wrap="square" rtlCol="0">
            <a:spAutoFit/>
          </a:bodyPr>
          <a:lstStyle/>
          <a:p>
            <a:pPr algn="just">
              <a:spcAft>
                <a:spcPts val="200"/>
              </a:spcAft>
              <a:buSzPct val="100000"/>
            </a:pPr>
            <a:r>
              <a:rPr lang="fr-FR" sz="1100" dirty="0" smtClean="0"/>
              <a:t>Avec une progression de plus de 25%, l’action Safran (et donc le fond Safran Investissement) a continué en 2017 de surperformer le CAC40, celui-ci n’ayant progressé «que» de 9,3% l’an dernier. Avec 48 Md€ de capitalisation boursière, Safran pointe désormais à la 11</a:t>
            </a:r>
            <a:r>
              <a:rPr lang="fr-FR" sz="1100" baseline="30000" dirty="0" smtClean="0"/>
              <a:t>ème</a:t>
            </a:r>
            <a:r>
              <a:rPr lang="fr-FR" sz="1100" dirty="0" smtClean="0"/>
              <a:t> place du CAC40 et est l’entreprise dont la capitalisation a le plus progressé au sein de l’indice au cours des 10 dernières années.</a:t>
            </a:r>
          </a:p>
          <a:p>
            <a:pPr algn="just"/>
            <a:r>
              <a:rPr lang="fr-FR" sz="1100" dirty="0" smtClean="0"/>
              <a:t>L’assemblée générale des actionnaires a validé le versement d’un dividende de 1,6 €/action (perçu en une seule fois cette année, l’état n’ayant pas demandé le versement d’un acompte). Malgré l’augmentation régulière du dividende, le </a:t>
            </a:r>
            <a:r>
              <a:rPr lang="fr-FR" sz="1100" b="1" dirty="0" smtClean="0">
                <a:solidFill>
                  <a:srgbClr val="0033CC"/>
                </a:solidFill>
              </a:rPr>
              <a:t>rendement</a:t>
            </a:r>
            <a:r>
              <a:rPr lang="fr-FR" sz="1100" dirty="0" smtClean="0"/>
              <a:t> de l’action Safran est en baisse depuis plusieurs années. La vente de Morpho n’a finalement pas donné lieu au versement d’un dividende exceptionnel, comme cela avait été initialement envisagé.</a:t>
            </a:r>
            <a:r>
              <a:rPr lang="fr-FR" sz="1200" dirty="0" smtClean="0"/>
              <a:t> </a:t>
            </a:r>
            <a:endParaRPr lang="fr-FR" sz="1200" dirty="0"/>
          </a:p>
        </p:txBody>
      </p:sp>
      <p:sp>
        <p:nvSpPr>
          <p:cNvPr id="43" name="ZoneTexte 42"/>
          <p:cNvSpPr txBox="1"/>
          <p:nvPr/>
        </p:nvSpPr>
        <p:spPr>
          <a:xfrm rot="21339764">
            <a:off x="232667" y="8869665"/>
            <a:ext cx="1798052" cy="984885"/>
          </a:xfrm>
          <a:prstGeom prst="rect">
            <a:avLst/>
          </a:prstGeom>
          <a:solidFill>
            <a:schemeClr val="tx2">
              <a:lumMod val="20000"/>
              <a:lumOff val="80000"/>
            </a:schemeClr>
          </a:solidFill>
          <a:ln w="12700">
            <a:solidFill>
              <a:schemeClr val="accent1">
                <a:lumMod val="75000"/>
              </a:schemeClr>
            </a:solidFill>
          </a:ln>
          <a:effectLst>
            <a:outerShdw blurRad="50800" dist="50800" dir="2700000" algn="tl" rotWithShape="0">
              <a:prstClr val="black">
                <a:alpha val="40000"/>
              </a:prstClr>
            </a:outerShdw>
          </a:effectLst>
        </p:spPr>
        <p:txBody>
          <a:bodyPr wrap="square" rtlCol="0">
            <a:spAutoFit/>
          </a:bodyPr>
          <a:lstStyle/>
          <a:p>
            <a:pPr algn="just"/>
            <a:r>
              <a:rPr lang="fr-FR" sz="800" dirty="0" smtClean="0"/>
              <a:t>Le </a:t>
            </a:r>
            <a:r>
              <a:rPr lang="fr-FR" sz="800" b="1" dirty="0">
                <a:solidFill>
                  <a:srgbClr val="0033CC"/>
                </a:solidFill>
              </a:rPr>
              <a:t>rendement</a:t>
            </a:r>
            <a:r>
              <a:rPr lang="fr-FR" sz="800" dirty="0"/>
              <a:t> d’une action est le </a:t>
            </a:r>
            <a:r>
              <a:rPr lang="fr-FR" sz="800" dirty="0" smtClean="0"/>
              <a:t>rapport (en %) </a:t>
            </a:r>
            <a:r>
              <a:rPr lang="fr-FR" sz="800" dirty="0"/>
              <a:t>entre </a:t>
            </a:r>
            <a:r>
              <a:rPr lang="fr-FR" sz="800" dirty="0" smtClean="0"/>
              <a:t>le dividende et son cours </a:t>
            </a:r>
            <a:r>
              <a:rPr lang="fr-FR" sz="800" dirty="0"/>
              <a:t>de </a:t>
            </a:r>
            <a:r>
              <a:rPr lang="fr-FR" sz="800" dirty="0" smtClean="0"/>
              <a:t>bourse</a:t>
            </a:r>
            <a:r>
              <a:rPr lang="fr-FR" sz="800" dirty="0"/>
              <a:t>. C’est donc le revenu annuel </a:t>
            </a:r>
            <a:r>
              <a:rPr lang="fr-FR" sz="800" dirty="0" smtClean="0"/>
              <a:t>qu’une action procure à </a:t>
            </a:r>
            <a:r>
              <a:rPr lang="fr-FR" sz="800" dirty="0"/>
              <a:t>son </a:t>
            </a:r>
            <a:r>
              <a:rPr lang="fr-FR" sz="800" dirty="0" smtClean="0"/>
              <a:t>détenteur. </a:t>
            </a:r>
            <a:r>
              <a:rPr lang="fr-FR" sz="800" dirty="0"/>
              <a:t>A </a:t>
            </a:r>
            <a:r>
              <a:rPr lang="fr-FR" sz="800" dirty="0" smtClean="0"/>
              <a:t>dividende constant, </a:t>
            </a:r>
            <a:r>
              <a:rPr lang="fr-FR" sz="800" dirty="0"/>
              <a:t>plus </a:t>
            </a:r>
            <a:r>
              <a:rPr lang="fr-FR" sz="800" dirty="0" smtClean="0"/>
              <a:t>le cours monte, </a:t>
            </a:r>
            <a:r>
              <a:rPr lang="fr-FR" sz="800" dirty="0"/>
              <a:t>plus le rendement diminue. </a:t>
            </a:r>
            <a:r>
              <a:rPr lang="fr-FR" sz="800" dirty="0" smtClean="0"/>
              <a:t>Et inversement.</a:t>
            </a:r>
            <a:endParaRPr lang="fr-FR" sz="800" dirty="0"/>
          </a:p>
        </p:txBody>
      </p:sp>
      <p:graphicFrame>
        <p:nvGraphicFramePr>
          <p:cNvPr id="44" name="Graphique 43"/>
          <p:cNvGraphicFramePr>
            <a:graphicFrameLocks/>
          </p:cNvGraphicFramePr>
          <p:nvPr>
            <p:extLst>
              <p:ext uri="{D42A27DB-BD31-4B8C-83A1-F6EECF244321}">
                <p14:modId xmlns:p14="http://schemas.microsoft.com/office/powerpoint/2010/main" val="1858793631"/>
              </p:ext>
            </p:extLst>
          </p:nvPr>
        </p:nvGraphicFramePr>
        <p:xfrm>
          <a:off x="2401133" y="8758406"/>
          <a:ext cx="1795068" cy="1297383"/>
        </p:xfrm>
        <a:graphic>
          <a:graphicData uri="http://schemas.openxmlformats.org/drawingml/2006/chart">
            <c:chart xmlns:c="http://schemas.openxmlformats.org/drawingml/2006/chart" xmlns:r="http://schemas.openxmlformats.org/officeDocument/2006/relationships" r:id="rId6"/>
          </a:graphicData>
        </a:graphic>
      </p:graphicFrame>
      <p:sp>
        <p:nvSpPr>
          <p:cNvPr id="45" name="ZoneTexte 44"/>
          <p:cNvSpPr txBox="1"/>
          <p:nvPr/>
        </p:nvSpPr>
        <p:spPr>
          <a:xfrm>
            <a:off x="2567901" y="10099228"/>
            <a:ext cx="1470274" cy="338554"/>
          </a:xfrm>
          <a:prstGeom prst="rect">
            <a:avLst/>
          </a:prstGeom>
          <a:noFill/>
        </p:spPr>
        <p:txBody>
          <a:bodyPr wrap="none" rtlCol="0">
            <a:spAutoFit/>
          </a:bodyPr>
          <a:lstStyle/>
          <a:p>
            <a:pPr algn="ctr"/>
            <a:r>
              <a:rPr lang="fr-FR" sz="800" i="1" dirty="0" smtClean="0"/>
              <a:t>Evolution du rendement de</a:t>
            </a:r>
          </a:p>
          <a:p>
            <a:pPr algn="ctr"/>
            <a:r>
              <a:rPr lang="fr-FR" sz="800" i="1" dirty="0" smtClean="0"/>
              <a:t>l’action Safran de 2001 à 2017.</a:t>
            </a:r>
            <a:endParaRPr lang="fr-FR" sz="800" i="1" dirty="0"/>
          </a:p>
        </p:txBody>
      </p:sp>
      <p:pic>
        <p:nvPicPr>
          <p:cNvPr id="46" name="Image 45"/>
          <p:cNvPicPr>
            <a:picLocks noChangeAspect="1"/>
          </p:cNvPicPr>
          <p:nvPr/>
        </p:nvPicPr>
        <p:blipFill rotWithShape="1">
          <a:blip r:embed="rId7"/>
          <a:srcRect t="6114" b="2890"/>
          <a:stretch/>
        </p:blipFill>
        <p:spPr>
          <a:xfrm>
            <a:off x="4560768" y="8767236"/>
            <a:ext cx="2742982" cy="1404000"/>
          </a:xfrm>
          <a:prstGeom prst="rect">
            <a:avLst/>
          </a:prstGeom>
          <a:ln w="12700">
            <a:solidFill>
              <a:schemeClr val="accent1">
                <a:lumMod val="75000"/>
              </a:schemeClr>
            </a:solidFill>
          </a:ln>
          <a:effectLst>
            <a:outerShdw blurRad="50800" dist="50800" dir="2700000" algn="tl" rotWithShape="0">
              <a:prstClr val="black">
                <a:alpha val="40000"/>
              </a:prstClr>
            </a:outerShdw>
          </a:effectLst>
        </p:spPr>
      </p:pic>
      <p:sp>
        <p:nvSpPr>
          <p:cNvPr id="47" name="ZoneTexte 46"/>
          <p:cNvSpPr txBox="1"/>
          <p:nvPr/>
        </p:nvSpPr>
        <p:spPr>
          <a:xfrm>
            <a:off x="4462001" y="10243244"/>
            <a:ext cx="2940516" cy="338554"/>
          </a:xfrm>
          <a:prstGeom prst="rect">
            <a:avLst/>
          </a:prstGeom>
          <a:noFill/>
        </p:spPr>
        <p:txBody>
          <a:bodyPr wrap="square" rtlCol="0">
            <a:spAutoFit/>
          </a:bodyPr>
          <a:lstStyle/>
          <a:p>
            <a:pPr algn="ctr"/>
            <a:r>
              <a:rPr lang="fr-FR" sz="800" i="1" dirty="0" smtClean="0"/>
              <a:t>Evolution comparative en % du cours de l’action Safran (en bleu) et du CAC40 (en violet) entre début 2009 et septembre 2018.</a:t>
            </a:r>
            <a:endParaRPr lang="fr-FR" sz="800" i="1" dirty="0"/>
          </a:p>
        </p:txBody>
      </p:sp>
    </p:spTree>
    <p:extLst>
      <p:ext uri="{BB962C8B-B14F-4D97-AF65-F5344CB8AC3E}">
        <p14:creationId xmlns:p14="http://schemas.microsoft.com/office/powerpoint/2010/main" val="307308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124">
            <a:off x="4066112" y="6891466"/>
            <a:ext cx="758930" cy="798774"/>
          </a:xfrm>
          <a:prstGeom prst="rect">
            <a:avLst/>
          </a:prstGeom>
        </p:spPr>
      </p:pic>
      <p:sp>
        <p:nvSpPr>
          <p:cNvPr id="25" name="Rectangle 24"/>
          <p:cNvSpPr/>
          <p:nvPr/>
        </p:nvSpPr>
        <p:spPr>
          <a:xfrm rot="16200000">
            <a:off x="-1386000" y="5238978"/>
            <a:ext cx="3168000" cy="215444"/>
          </a:xfrm>
          <a:prstGeom prst="rect">
            <a:avLst/>
          </a:prstGeom>
        </p:spPr>
        <p:txBody>
          <a:bodyPr wrap="square">
            <a:spAutoFit/>
          </a:bodyPr>
          <a:lstStyle/>
          <a:p>
            <a:r>
              <a:rPr lang="fr-FR" sz="800" dirty="0">
                <a:solidFill>
                  <a:schemeClr val="tx2">
                    <a:lumMod val="60000"/>
                    <a:lumOff val="40000"/>
                  </a:schemeClr>
                </a:solidFill>
                <a:latin typeface="ArialNarrow"/>
              </a:rPr>
              <a:t>Soyez écoresponsable, merci de ne pas jeter sur la voie publique</a:t>
            </a:r>
            <a:endParaRPr lang="fr-FR" sz="800" dirty="0">
              <a:solidFill>
                <a:schemeClr val="tx2">
                  <a:lumMod val="60000"/>
                  <a:lumOff val="40000"/>
                </a:schemeClr>
              </a:solidFill>
            </a:endParaRPr>
          </a:p>
        </p:txBody>
      </p:sp>
      <p:pic>
        <p:nvPicPr>
          <p:cNvPr id="40" name="Image 3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0" y="9828001"/>
            <a:ext cx="7416000" cy="756491"/>
          </a:xfrm>
          <a:prstGeom prst="rect">
            <a:avLst/>
          </a:prstGeom>
          <a:noFill/>
          <a:ln>
            <a:noFill/>
          </a:ln>
        </p:spPr>
      </p:pic>
      <p:sp>
        <p:nvSpPr>
          <p:cNvPr id="9" name="ZoneTexte 8"/>
          <p:cNvSpPr txBox="1"/>
          <p:nvPr/>
        </p:nvSpPr>
        <p:spPr>
          <a:xfrm>
            <a:off x="217550" y="234132"/>
            <a:ext cx="3550381" cy="2416046"/>
          </a:xfrm>
          <a:prstGeom prst="rect">
            <a:avLst/>
          </a:prstGeom>
          <a:noFill/>
        </p:spPr>
        <p:txBody>
          <a:bodyPr wrap="square" rtlCol="0">
            <a:spAutoFit/>
          </a:bodyPr>
          <a:lstStyle/>
          <a:p>
            <a:r>
              <a:rPr lang="fr-FR" sz="1100" b="1" dirty="0" smtClean="0">
                <a:solidFill>
                  <a:srgbClr val="3278CC"/>
                </a:solidFill>
              </a:rPr>
              <a:t>Action Safran : stop ou encore ? *</a:t>
            </a:r>
          </a:p>
          <a:p>
            <a:pPr algn="just"/>
            <a:r>
              <a:rPr lang="fr-FR" sz="1000" dirty="0" smtClean="0"/>
              <a:t>L’action Safran a beaucoup progressé depuis 2008, passant de moins de 7 à environ 115€, multipliant ainsi son cours par 16 ! Après cette importante hausse, l’action a-t-elle encore du potentiel? En bourse, au-delà des considérations économiques et géopolitiques, la majorité des transactions sont désormais réalisées par des robots, qui exécutent des algorithmes notamment basés sur des configurations graphiques particulières. Cela se visualise bien sur le cours de l’action Safran, dont une lecture possible de son évolution met en évidence la présence de deux canaux de droites parallèles ascendantes, l’un initié en 2009, l’autre en 2016. Dès que le cours de l’action touche les droites bordant ces canaux, il repart dans l’autre sens. La logique qui en découle est simple : tant que le cours de l’action ne sort pas des canaux, la tendance est inchangée!</a:t>
            </a:r>
          </a:p>
        </p:txBody>
      </p:sp>
      <p:pic>
        <p:nvPicPr>
          <p:cNvPr id="10" name="Image 9"/>
          <p:cNvPicPr>
            <a:picLocks noChangeAspect="1"/>
          </p:cNvPicPr>
          <p:nvPr/>
        </p:nvPicPr>
        <p:blipFill rotWithShape="1">
          <a:blip r:embed="rId5"/>
          <a:srcRect t="5076" b="3225"/>
          <a:stretch/>
        </p:blipFill>
        <p:spPr>
          <a:xfrm>
            <a:off x="3805060" y="464696"/>
            <a:ext cx="3518893" cy="1815064"/>
          </a:xfrm>
          <a:prstGeom prst="rect">
            <a:avLst/>
          </a:prstGeom>
          <a:ln w="12700">
            <a:solidFill>
              <a:schemeClr val="accent1">
                <a:lumMod val="75000"/>
              </a:schemeClr>
            </a:solidFill>
          </a:ln>
          <a:effectLst>
            <a:outerShdw blurRad="50800" dist="50800" dir="2700000" algn="tl" rotWithShape="0">
              <a:prstClr val="black">
                <a:alpha val="40000"/>
              </a:prstClr>
            </a:outerShdw>
          </a:effectLst>
        </p:spPr>
      </p:pic>
      <p:sp>
        <p:nvSpPr>
          <p:cNvPr id="11" name="ZoneTexte 10"/>
          <p:cNvSpPr txBox="1"/>
          <p:nvPr/>
        </p:nvSpPr>
        <p:spPr>
          <a:xfrm>
            <a:off x="3933076" y="2434707"/>
            <a:ext cx="3212739" cy="215444"/>
          </a:xfrm>
          <a:prstGeom prst="rect">
            <a:avLst/>
          </a:prstGeom>
          <a:noFill/>
        </p:spPr>
        <p:txBody>
          <a:bodyPr wrap="none" rtlCol="0">
            <a:spAutoFit/>
          </a:bodyPr>
          <a:lstStyle/>
          <a:p>
            <a:pPr algn="ctr"/>
            <a:r>
              <a:rPr lang="fr-FR" sz="800" i="1" dirty="0" smtClean="0"/>
              <a:t>Evolution du cours de l’action Safran depuis 2009 (échelle logarithmique).</a:t>
            </a:r>
            <a:endParaRPr lang="fr-FR" sz="800" i="1" dirty="0"/>
          </a:p>
        </p:txBody>
      </p:sp>
      <p:graphicFrame>
        <p:nvGraphicFramePr>
          <p:cNvPr id="12" name="Tableau 11"/>
          <p:cNvGraphicFramePr>
            <a:graphicFrameLocks noGrp="1"/>
          </p:cNvGraphicFramePr>
          <p:nvPr>
            <p:extLst>
              <p:ext uri="{D42A27DB-BD31-4B8C-83A1-F6EECF244321}">
                <p14:modId xmlns:p14="http://schemas.microsoft.com/office/powerpoint/2010/main" val="1075859253"/>
              </p:ext>
            </p:extLst>
          </p:nvPr>
        </p:nvGraphicFramePr>
        <p:xfrm>
          <a:off x="418955" y="2754412"/>
          <a:ext cx="6890068" cy="2391386"/>
        </p:xfrm>
        <a:graphic>
          <a:graphicData uri="http://schemas.openxmlformats.org/drawingml/2006/table">
            <a:tbl>
              <a:tblPr firstRow="1" bandRow="1">
                <a:effectLst>
                  <a:outerShdw blurRad="50800" dist="50800" dir="2700000" algn="tl" rotWithShape="0">
                    <a:prstClr val="black">
                      <a:alpha val="40000"/>
                    </a:prstClr>
                  </a:outerShdw>
                </a:effectLst>
                <a:tableStyleId>{5C22544A-7EE6-4342-B048-85BDC9FD1C3A}</a:tableStyleId>
              </a:tblPr>
              <a:tblGrid>
                <a:gridCol w="86679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3358976">
                  <a:extLst>
                    <a:ext uri="{9D8B030D-6E8A-4147-A177-3AD203B41FA5}">
                      <a16:colId xmlns:a16="http://schemas.microsoft.com/office/drawing/2014/main" xmlns="" val="20004"/>
                    </a:ext>
                  </a:extLst>
                </a:gridCol>
              </a:tblGrid>
              <a:tr h="382336">
                <a:tc>
                  <a:txBody>
                    <a:bodyPr/>
                    <a:lstStyle/>
                    <a:p>
                      <a:pPr algn="ctr"/>
                      <a:r>
                        <a:rPr lang="fr-FR" sz="900" dirty="0" smtClean="0"/>
                        <a:t>Fond</a:t>
                      </a:r>
                      <a:endParaRPr lang="fr-FR" sz="900" dirty="0"/>
                    </a:p>
                  </a:txBody>
                  <a:tcPr marL="54000" marR="54000" marT="36000" marB="36000" anchor="ctr"/>
                </a:tc>
                <a:tc>
                  <a:txBody>
                    <a:bodyPr/>
                    <a:lstStyle/>
                    <a:p>
                      <a:pPr algn="ctr"/>
                      <a:r>
                        <a:rPr lang="fr-FR" sz="900" dirty="0" smtClean="0"/>
                        <a:t>Performance</a:t>
                      </a:r>
                    </a:p>
                    <a:p>
                      <a:pPr algn="ctr"/>
                      <a:r>
                        <a:rPr lang="fr-FR" sz="900" dirty="0" smtClean="0"/>
                        <a:t>2017</a:t>
                      </a:r>
                      <a:endParaRPr lang="fr-FR" sz="900" dirty="0"/>
                    </a:p>
                  </a:txBody>
                  <a:tcPr marL="54000" marR="54000" marT="36000" marB="36000" anchor="ctr"/>
                </a:tc>
                <a:tc>
                  <a:txBody>
                    <a:bodyPr/>
                    <a:lstStyle/>
                    <a:p>
                      <a:pPr algn="ctr"/>
                      <a:r>
                        <a:rPr lang="fr-FR" sz="900" dirty="0" smtClean="0"/>
                        <a:t>Performance</a:t>
                      </a:r>
                      <a:r>
                        <a:rPr lang="fr-FR" sz="900" baseline="0" dirty="0" smtClean="0"/>
                        <a:t> sur 5 ans</a:t>
                      </a:r>
                      <a:endParaRPr lang="fr-FR" sz="900" dirty="0"/>
                    </a:p>
                  </a:txBody>
                  <a:tcPr marL="54000" marR="54000" marT="36000" marB="36000" anchor="ctr"/>
                </a:tc>
                <a:tc>
                  <a:txBody>
                    <a:bodyPr/>
                    <a:lstStyle/>
                    <a:p>
                      <a:pPr algn="ctr"/>
                      <a:r>
                        <a:rPr lang="fr-FR" sz="900" dirty="0" smtClean="0"/>
                        <a:t>Composition principale</a:t>
                      </a:r>
                      <a:endParaRPr lang="fr-FR" sz="900" baseline="0" dirty="0" smtClean="0"/>
                    </a:p>
                  </a:txBody>
                  <a:tcPr marL="54000" marR="54000" marT="36000" marB="36000" anchor="ctr"/>
                </a:tc>
                <a:tc>
                  <a:txBody>
                    <a:bodyPr/>
                    <a:lstStyle/>
                    <a:p>
                      <a:pPr algn="ctr"/>
                      <a:r>
                        <a:rPr lang="fr-FR" sz="900" dirty="0" smtClean="0"/>
                        <a:t>Commentaires</a:t>
                      </a:r>
                      <a:endParaRPr lang="fr-FR" sz="900" dirty="0"/>
                    </a:p>
                  </a:txBody>
                  <a:tcPr marL="54000" marR="54000" marT="36000" marB="36000" anchor="ctr"/>
                </a:tc>
                <a:extLst>
                  <a:ext uri="{0D108BD9-81ED-4DB2-BD59-A6C34878D82A}">
                    <a16:rowId xmlns:a16="http://schemas.microsoft.com/office/drawing/2014/main" xmlns="" val="10000"/>
                  </a:ext>
                </a:extLst>
              </a:tr>
              <a:tr h="278063">
                <a:tc>
                  <a:txBody>
                    <a:bodyPr/>
                    <a:lstStyle/>
                    <a:p>
                      <a:pPr algn="l"/>
                      <a:r>
                        <a:rPr lang="fr-FR" sz="900" b="0" kern="1200" dirty="0" smtClean="0">
                          <a:solidFill>
                            <a:srgbClr val="2860A4"/>
                          </a:solidFill>
                          <a:latin typeface="+mn-lt"/>
                          <a:ea typeface="+mn-ea"/>
                          <a:cs typeface="+mn-cs"/>
                        </a:rPr>
                        <a:t>Safran Investissement</a:t>
                      </a:r>
                      <a:endParaRPr lang="fr-FR" sz="900" b="0" kern="1200" dirty="0">
                        <a:solidFill>
                          <a:srgbClr val="2860A4"/>
                        </a:solidFill>
                        <a:latin typeface="+mn-lt"/>
                        <a:ea typeface="+mn-ea"/>
                        <a:cs typeface="+mn-cs"/>
                      </a:endParaRPr>
                    </a:p>
                  </a:txBody>
                  <a:tcPr marL="54000" marR="54000" marT="36000" marB="36000" anchor="ctr"/>
                </a:tc>
                <a:tc>
                  <a:txBody>
                    <a:bodyPr/>
                    <a:lstStyle/>
                    <a:p>
                      <a:pPr algn="ctr"/>
                      <a:r>
                        <a:rPr lang="fr-FR" sz="900" b="1" kern="1200" dirty="0" smtClean="0">
                          <a:solidFill>
                            <a:srgbClr val="2C842C"/>
                          </a:solidFill>
                          <a:latin typeface="+mn-lt"/>
                          <a:ea typeface="+mn-ea"/>
                          <a:cs typeface="+mn-cs"/>
                        </a:rPr>
                        <a:t>+ 25,4 %</a:t>
                      </a:r>
                      <a:endParaRPr lang="fr-FR" sz="900" b="1" kern="1200" dirty="0">
                        <a:solidFill>
                          <a:srgbClr val="2C842C"/>
                        </a:solidFill>
                        <a:latin typeface="+mn-lt"/>
                        <a:ea typeface="+mn-ea"/>
                        <a:cs typeface="+mn-cs"/>
                      </a:endParaRPr>
                    </a:p>
                  </a:txBody>
                  <a:tcPr marL="54000" marR="54000" marT="36000" marB="36000" anchor="ctr"/>
                </a:tc>
                <a:tc>
                  <a:txBody>
                    <a:bodyPr/>
                    <a:lstStyle/>
                    <a:p>
                      <a:pPr marL="0" marR="0" lvl="0" indent="0" algn="ctr" defTabSz="995163" rtl="0" eaLnBrk="1" fontAlgn="auto" latinLnBrk="0" hangingPunct="1">
                        <a:lnSpc>
                          <a:spcPct val="100000"/>
                        </a:lnSpc>
                        <a:spcBef>
                          <a:spcPts val="0"/>
                        </a:spcBef>
                        <a:spcAft>
                          <a:spcPts val="0"/>
                        </a:spcAft>
                        <a:buClrTx/>
                        <a:buSzTx/>
                        <a:buFontTx/>
                        <a:buNone/>
                        <a:tabLst/>
                        <a:defRPr/>
                      </a:pPr>
                      <a:r>
                        <a:rPr lang="fr-FR" sz="900" b="1" kern="1200" dirty="0" smtClean="0">
                          <a:solidFill>
                            <a:srgbClr val="2C842C"/>
                          </a:solidFill>
                          <a:latin typeface="+mn-lt"/>
                          <a:ea typeface="+mn-ea"/>
                          <a:cs typeface="+mn-cs"/>
                        </a:rPr>
                        <a:t>+ 147 %</a:t>
                      </a:r>
                    </a:p>
                  </a:txBody>
                  <a:tcPr marL="54000" marR="54000" marT="36000" marB="36000" anchor="ctr"/>
                </a:tc>
                <a:tc>
                  <a:txBody>
                    <a:bodyPr/>
                    <a:lstStyle/>
                    <a:p>
                      <a:pPr marL="0" marR="0" lvl="0" indent="0" algn="ctr" defTabSz="995163" rtl="0" eaLnBrk="1" fontAlgn="auto" latinLnBrk="0" hangingPunct="1">
                        <a:lnSpc>
                          <a:spcPct val="100000"/>
                        </a:lnSpc>
                        <a:spcBef>
                          <a:spcPts val="0"/>
                        </a:spcBef>
                        <a:spcAft>
                          <a:spcPts val="0"/>
                        </a:spcAft>
                        <a:buClrTx/>
                        <a:buSzTx/>
                        <a:buFontTx/>
                        <a:buNone/>
                        <a:tabLst/>
                        <a:defRPr/>
                      </a:pPr>
                      <a:r>
                        <a:rPr lang="fr-FR" sz="900" kern="1200" dirty="0" smtClean="0">
                          <a:solidFill>
                            <a:schemeClr val="dk1"/>
                          </a:solidFill>
                          <a:latin typeface="+mn-lt"/>
                          <a:ea typeface="+mn-ea"/>
                          <a:cs typeface="+mn-cs"/>
                        </a:rPr>
                        <a:t>100 % </a:t>
                      </a:r>
                    </a:p>
                    <a:p>
                      <a:pPr marL="0" marR="0" lvl="0" indent="0" algn="ctr" defTabSz="995163" rtl="0" eaLnBrk="1" fontAlgn="auto" latinLnBrk="0" hangingPunct="1">
                        <a:lnSpc>
                          <a:spcPct val="100000"/>
                        </a:lnSpc>
                        <a:spcBef>
                          <a:spcPts val="0"/>
                        </a:spcBef>
                        <a:spcAft>
                          <a:spcPts val="0"/>
                        </a:spcAft>
                        <a:buClrTx/>
                        <a:buSzTx/>
                        <a:buFontTx/>
                        <a:buNone/>
                        <a:tabLst/>
                        <a:defRPr/>
                      </a:pPr>
                      <a:r>
                        <a:rPr lang="fr-FR" sz="900" kern="1200" dirty="0" smtClean="0">
                          <a:solidFill>
                            <a:schemeClr val="dk1"/>
                          </a:solidFill>
                          <a:latin typeface="+mn-lt"/>
                          <a:ea typeface="+mn-ea"/>
                          <a:cs typeface="+mn-cs"/>
                        </a:rPr>
                        <a:t>actions</a:t>
                      </a:r>
                      <a:r>
                        <a:rPr lang="fr-FR" sz="900" kern="1200" baseline="0" dirty="0" smtClean="0">
                          <a:solidFill>
                            <a:schemeClr val="dk1"/>
                          </a:solidFill>
                          <a:latin typeface="+mn-lt"/>
                          <a:ea typeface="+mn-ea"/>
                          <a:cs typeface="+mn-cs"/>
                        </a:rPr>
                        <a:t> Safran</a:t>
                      </a:r>
                      <a:endParaRPr lang="fr-FR" sz="900" kern="1200" dirty="0" smtClean="0">
                        <a:solidFill>
                          <a:schemeClr val="dk1"/>
                        </a:solidFill>
                        <a:latin typeface="+mn-lt"/>
                        <a:ea typeface="+mn-ea"/>
                        <a:cs typeface="+mn-cs"/>
                      </a:endParaRPr>
                    </a:p>
                  </a:txBody>
                  <a:tcPr marL="54000" marR="54000" marT="36000" marB="36000" anchor="ctr"/>
                </a:tc>
                <a:tc>
                  <a:txBody>
                    <a:bodyPr/>
                    <a:lstStyle/>
                    <a:p>
                      <a:pPr marL="0" marR="0" lvl="0" indent="0" algn="just" defTabSz="995163" rtl="0" eaLnBrk="1" fontAlgn="auto" latinLnBrk="0" hangingPunct="1">
                        <a:lnSpc>
                          <a:spcPct val="100000"/>
                        </a:lnSpc>
                        <a:spcBef>
                          <a:spcPts val="0"/>
                        </a:spcBef>
                        <a:spcAft>
                          <a:spcPts val="0"/>
                        </a:spcAft>
                        <a:buClrTx/>
                        <a:buSzTx/>
                        <a:buFontTx/>
                        <a:buNone/>
                        <a:tabLst/>
                        <a:defRPr/>
                      </a:pPr>
                      <a:r>
                        <a:rPr lang="fr-FR" sz="900" kern="1200" dirty="0" smtClean="0">
                          <a:solidFill>
                            <a:schemeClr val="dk1"/>
                          </a:solidFill>
                          <a:latin typeface="+mn-lt"/>
                          <a:ea typeface="+mn-ea"/>
                          <a:cs typeface="+mn-cs"/>
                        </a:rPr>
                        <a:t>Voir page précédente.</a:t>
                      </a:r>
                    </a:p>
                  </a:txBody>
                  <a:tcPr marL="54000" marR="54000" marT="36000" marB="36000" anchor="ctr"/>
                </a:tc>
                <a:extLst>
                  <a:ext uri="{0D108BD9-81ED-4DB2-BD59-A6C34878D82A}">
                    <a16:rowId xmlns:a16="http://schemas.microsoft.com/office/drawing/2014/main" xmlns="" val="10001"/>
                  </a:ext>
                </a:extLst>
              </a:tr>
              <a:tr h="340809">
                <a:tc>
                  <a:txBody>
                    <a:bodyPr/>
                    <a:lstStyle/>
                    <a:p>
                      <a:pPr algn="l"/>
                      <a:r>
                        <a:rPr lang="fr-FR" sz="900" b="0" dirty="0" smtClean="0">
                          <a:solidFill>
                            <a:srgbClr val="2860A4"/>
                          </a:solidFill>
                        </a:rPr>
                        <a:t>Safran</a:t>
                      </a:r>
                      <a:r>
                        <a:rPr lang="fr-FR" sz="900" b="0" baseline="0" dirty="0" smtClean="0">
                          <a:solidFill>
                            <a:srgbClr val="2860A4"/>
                          </a:solidFill>
                        </a:rPr>
                        <a:t> Dynamique</a:t>
                      </a:r>
                      <a:endParaRPr lang="fr-FR" sz="900" b="0" dirty="0">
                        <a:solidFill>
                          <a:srgbClr val="2860A4"/>
                        </a:solidFill>
                      </a:endParaRPr>
                    </a:p>
                  </a:txBody>
                  <a:tcPr marL="54000" marR="54000" marT="36000" marB="36000" anchor="ctr"/>
                </a:tc>
                <a:tc>
                  <a:txBody>
                    <a:bodyPr/>
                    <a:lstStyle/>
                    <a:p>
                      <a:pPr algn="ctr"/>
                      <a:r>
                        <a:rPr lang="fr-FR" sz="900" b="1" dirty="0" smtClean="0">
                          <a:solidFill>
                            <a:srgbClr val="2C842C"/>
                          </a:solidFill>
                        </a:rPr>
                        <a:t>+ 8,8 %</a:t>
                      </a:r>
                      <a:endParaRPr lang="fr-FR" sz="900" b="1" dirty="0">
                        <a:solidFill>
                          <a:srgbClr val="2C842C"/>
                        </a:solidFill>
                      </a:endParaRPr>
                    </a:p>
                  </a:txBody>
                  <a:tcPr marL="54000" marR="54000" marT="36000" marB="36000" anchor="ctr"/>
                </a:tc>
                <a:tc>
                  <a:txBody>
                    <a:bodyPr/>
                    <a:lstStyle/>
                    <a:p>
                      <a:pPr marL="0" marR="0" lvl="0" indent="0" algn="ctr" defTabSz="995163" rtl="0" eaLnBrk="1" fontAlgn="auto" latinLnBrk="0" hangingPunct="1">
                        <a:lnSpc>
                          <a:spcPct val="100000"/>
                        </a:lnSpc>
                        <a:spcBef>
                          <a:spcPts val="0"/>
                        </a:spcBef>
                        <a:spcAft>
                          <a:spcPts val="0"/>
                        </a:spcAft>
                        <a:buClrTx/>
                        <a:buSzTx/>
                        <a:buFontTx/>
                        <a:buNone/>
                        <a:tabLst/>
                        <a:defRPr/>
                      </a:pPr>
                      <a:r>
                        <a:rPr lang="fr-FR" sz="900" b="1" dirty="0" smtClean="0">
                          <a:solidFill>
                            <a:srgbClr val="2C842C"/>
                          </a:solidFill>
                        </a:rPr>
                        <a:t>+ 42,1 %</a:t>
                      </a:r>
                    </a:p>
                  </a:txBody>
                  <a:tcPr marL="54000" marR="54000" marT="36000" marB="36000" anchor="ctr"/>
                </a:tc>
                <a:tc>
                  <a:txBody>
                    <a:bodyPr/>
                    <a:lstStyle/>
                    <a:p>
                      <a:pPr marL="0" marR="0" lvl="0" indent="0" algn="ctr" defTabSz="995163" rtl="0" eaLnBrk="1" fontAlgn="auto" latinLnBrk="0" hangingPunct="1">
                        <a:lnSpc>
                          <a:spcPct val="100000"/>
                        </a:lnSpc>
                        <a:spcBef>
                          <a:spcPts val="0"/>
                        </a:spcBef>
                        <a:spcAft>
                          <a:spcPts val="0"/>
                        </a:spcAft>
                        <a:buClrTx/>
                        <a:buSzTx/>
                        <a:buFontTx/>
                        <a:buNone/>
                        <a:tabLst/>
                        <a:defRPr/>
                      </a:pPr>
                      <a:r>
                        <a:rPr lang="fr-FR" sz="900" dirty="0" smtClean="0"/>
                        <a:t>Actions</a:t>
                      </a:r>
                    </a:p>
                  </a:txBody>
                  <a:tcPr marL="54000" marR="54000" marT="36000" marB="36000" anchor="ctr"/>
                </a:tc>
                <a:tc>
                  <a:txBody>
                    <a:bodyPr/>
                    <a:lstStyle/>
                    <a:p>
                      <a:pPr marL="0" marR="0" lvl="0" indent="0" algn="just" defTabSz="995163" rtl="0" eaLnBrk="1" fontAlgn="auto" latinLnBrk="0" hangingPunct="1">
                        <a:lnSpc>
                          <a:spcPct val="100000"/>
                        </a:lnSpc>
                        <a:spcBef>
                          <a:spcPts val="0"/>
                        </a:spcBef>
                        <a:spcAft>
                          <a:spcPts val="0"/>
                        </a:spcAft>
                        <a:buClrTx/>
                        <a:buSzTx/>
                        <a:buFontTx/>
                        <a:buNone/>
                        <a:tabLst/>
                        <a:defRPr/>
                      </a:pPr>
                      <a:r>
                        <a:rPr lang="fr-FR" sz="900" dirty="0" smtClean="0"/>
                        <a:t>Le fond a continué de bénéficier de la dynamique haussière des marchés actions en vigueur depuis près de 10 ans.</a:t>
                      </a:r>
                    </a:p>
                  </a:txBody>
                  <a:tcPr marL="54000" marR="54000" marT="36000" marB="36000" anchor="ctr"/>
                </a:tc>
                <a:extLst>
                  <a:ext uri="{0D108BD9-81ED-4DB2-BD59-A6C34878D82A}">
                    <a16:rowId xmlns:a16="http://schemas.microsoft.com/office/drawing/2014/main" xmlns="" val="10002"/>
                  </a:ext>
                </a:extLst>
              </a:tr>
              <a:tr h="382336">
                <a:tc>
                  <a:txBody>
                    <a:bodyPr/>
                    <a:lstStyle/>
                    <a:p>
                      <a:pPr algn="l"/>
                      <a:r>
                        <a:rPr lang="fr-FR" sz="900" b="0" dirty="0" smtClean="0">
                          <a:solidFill>
                            <a:srgbClr val="2860A4"/>
                          </a:solidFill>
                        </a:rPr>
                        <a:t>Safran</a:t>
                      </a:r>
                      <a:r>
                        <a:rPr lang="fr-FR" sz="900" b="0" baseline="0" dirty="0" smtClean="0">
                          <a:solidFill>
                            <a:srgbClr val="2860A4"/>
                          </a:solidFill>
                        </a:rPr>
                        <a:t> Mixte Solidaire</a:t>
                      </a:r>
                      <a:endParaRPr lang="fr-FR" sz="900" b="0" dirty="0">
                        <a:solidFill>
                          <a:srgbClr val="2860A4"/>
                        </a:solidFill>
                      </a:endParaRPr>
                    </a:p>
                  </a:txBody>
                  <a:tcPr marL="54000" marR="54000" marT="36000" marB="36000" anchor="ctr"/>
                </a:tc>
                <a:tc>
                  <a:txBody>
                    <a:bodyPr/>
                    <a:lstStyle/>
                    <a:p>
                      <a:pPr algn="ctr"/>
                      <a:r>
                        <a:rPr lang="fr-FR" sz="900" b="1" dirty="0" smtClean="0">
                          <a:solidFill>
                            <a:srgbClr val="2C842C"/>
                          </a:solidFill>
                        </a:rPr>
                        <a:t>+ 4,69 %</a:t>
                      </a:r>
                      <a:endParaRPr lang="fr-FR" sz="900" b="1" dirty="0">
                        <a:solidFill>
                          <a:srgbClr val="2C842C"/>
                        </a:solidFill>
                      </a:endParaRPr>
                    </a:p>
                  </a:txBody>
                  <a:tcPr marL="54000" marR="54000" marT="36000" marB="36000" anchor="ctr"/>
                </a:tc>
                <a:tc>
                  <a:txBody>
                    <a:bodyPr/>
                    <a:lstStyle/>
                    <a:p>
                      <a:pPr algn="ctr"/>
                      <a:r>
                        <a:rPr lang="fr-FR" sz="900" b="1" dirty="0" smtClean="0">
                          <a:solidFill>
                            <a:srgbClr val="2C842C"/>
                          </a:solidFill>
                        </a:rPr>
                        <a:t>+ 22,4 %</a:t>
                      </a:r>
                      <a:endParaRPr lang="fr-FR" sz="900" b="1" dirty="0">
                        <a:solidFill>
                          <a:srgbClr val="2C842C"/>
                        </a:solidFill>
                      </a:endParaRPr>
                    </a:p>
                  </a:txBody>
                  <a:tcPr marL="54000" marR="54000" marT="36000" marB="36000" anchor="ctr"/>
                </a:tc>
                <a:tc>
                  <a:txBody>
                    <a:bodyPr/>
                    <a:lstStyle/>
                    <a:p>
                      <a:pPr algn="ctr"/>
                      <a:r>
                        <a:rPr lang="fr-FR" sz="900" dirty="0" smtClean="0"/>
                        <a:t>Actions </a:t>
                      </a:r>
                    </a:p>
                    <a:p>
                      <a:pPr algn="ctr"/>
                      <a:r>
                        <a:rPr lang="fr-FR" sz="900" dirty="0" smtClean="0"/>
                        <a:t>Monétaire</a:t>
                      </a:r>
                      <a:endParaRPr lang="fr-FR" sz="900" dirty="0"/>
                    </a:p>
                  </a:txBody>
                  <a:tcPr marL="54000" marR="54000" marT="36000" marB="36000" anchor="ctr"/>
                </a:tc>
                <a:tc>
                  <a:txBody>
                    <a:bodyPr/>
                    <a:lstStyle/>
                    <a:p>
                      <a:pPr algn="just"/>
                      <a:r>
                        <a:rPr lang="fr-FR" sz="900" dirty="0" smtClean="0">
                          <a:solidFill>
                            <a:schemeClr val="tx1"/>
                          </a:solidFill>
                        </a:rPr>
                        <a:t>Performance inférieure au fond Safran Dynamique compte-tenu d’une moindre exposition aux marchés actions,</a:t>
                      </a:r>
                      <a:r>
                        <a:rPr lang="fr-FR" sz="900" baseline="0" dirty="0" smtClean="0">
                          <a:solidFill>
                            <a:schemeClr val="tx1"/>
                          </a:solidFill>
                        </a:rPr>
                        <a:t> qui ont bien </a:t>
                      </a:r>
                      <a:r>
                        <a:rPr lang="fr-FR" sz="900" dirty="0" smtClean="0">
                          <a:solidFill>
                            <a:schemeClr val="tx1"/>
                          </a:solidFill>
                        </a:rPr>
                        <a:t>performé</a:t>
                      </a:r>
                      <a:r>
                        <a:rPr lang="fr-FR" sz="900" baseline="0" dirty="0" smtClean="0">
                          <a:solidFill>
                            <a:schemeClr val="tx1"/>
                          </a:solidFill>
                        </a:rPr>
                        <a:t> en 2017.</a:t>
                      </a:r>
                    </a:p>
                  </a:txBody>
                  <a:tcPr marL="54000" marR="54000" marT="36000" marB="36000" anchor="ctr"/>
                </a:tc>
                <a:extLst>
                  <a:ext uri="{0D108BD9-81ED-4DB2-BD59-A6C34878D82A}">
                    <a16:rowId xmlns:a16="http://schemas.microsoft.com/office/drawing/2014/main" xmlns="" val="10003"/>
                  </a:ext>
                </a:extLst>
              </a:tr>
              <a:tr h="486610">
                <a:tc>
                  <a:txBody>
                    <a:bodyPr/>
                    <a:lstStyle/>
                    <a:p>
                      <a:pPr algn="l"/>
                      <a:r>
                        <a:rPr lang="fr-FR" sz="900" b="0" dirty="0" smtClean="0">
                          <a:solidFill>
                            <a:srgbClr val="2860A4"/>
                          </a:solidFill>
                        </a:rPr>
                        <a:t>Safran</a:t>
                      </a:r>
                      <a:r>
                        <a:rPr lang="fr-FR" sz="900" b="0" baseline="0" dirty="0" smtClean="0">
                          <a:solidFill>
                            <a:srgbClr val="2860A4"/>
                          </a:solidFill>
                        </a:rPr>
                        <a:t> Ethique Solidaire</a:t>
                      </a:r>
                      <a:endParaRPr lang="fr-FR" sz="900" b="0" dirty="0">
                        <a:solidFill>
                          <a:srgbClr val="2860A4"/>
                        </a:solidFill>
                      </a:endParaRPr>
                    </a:p>
                  </a:txBody>
                  <a:tcPr marL="54000" marR="54000" marT="36000" marB="36000" anchor="ctr"/>
                </a:tc>
                <a:tc>
                  <a:txBody>
                    <a:bodyPr/>
                    <a:lstStyle/>
                    <a:p>
                      <a:pPr algn="ctr"/>
                      <a:r>
                        <a:rPr lang="fr-FR" sz="900" b="1" kern="1200" dirty="0" smtClean="0">
                          <a:solidFill>
                            <a:srgbClr val="2C842C"/>
                          </a:solidFill>
                          <a:latin typeface="+mn-lt"/>
                          <a:ea typeface="+mn-ea"/>
                          <a:cs typeface="+mn-cs"/>
                        </a:rPr>
                        <a:t>+ 5,78 </a:t>
                      </a:r>
                      <a:r>
                        <a:rPr lang="fr-FR" sz="900" b="1" dirty="0" smtClean="0">
                          <a:solidFill>
                            <a:srgbClr val="2C842C"/>
                          </a:solidFill>
                        </a:rPr>
                        <a:t>%</a:t>
                      </a:r>
                      <a:endParaRPr lang="fr-FR" sz="900" b="1" dirty="0">
                        <a:solidFill>
                          <a:srgbClr val="2C842C"/>
                        </a:solidFill>
                      </a:endParaRPr>
                    </a:p>
                  </a:txBody>
                  <a:tcPr marL="54000" marR="54000" marT="36000" marB="36000" anchor="ctr"/>
                </a:tc>
                <a:tc>
                  <a:txBody>
                    <a:bodyPr/>
                    <a:lstStyle/>
                    <a:p>
                      <a:pPr algn="ctr"/>
                      <a:r>
                        <a:rPr lang="fr-FR" sz="900" b="1" dirty="0" smtClean="0">
                          <a:solidFill>
                            <a:srgbClr val="2C842C"/>
                          </a:solidFill>
                        </a:rPr>
                        <a:t>+ 27,1 %</a:t>
                      </a:r>
                      <a:endParaRPr lang="fr-FR" sz="900" b="1" dirty="0">
                        <a:solidFill>
                          <a:srgbClr val="2C842C"/>
                        </a:solidFill>
                      </a:endParaRPr>
                    </a:p>
                  </a:txBody>
                  <a:tcPr marL="54000" marR="54000" marT="36000" marB="36000" anchor="ctr"/>
                </a:tc>
                <a:tc>
                  <a:txBody>
                    <a:bodyPr/>
                    <a:lstStyle/>
                    <a:p>
                      <a:pPr algn="ctr"/>
                      <a:r>
                        <a:rPr lang="fr-FR" sz="900" dirty="0" smtClean="0"/>
                        <a:t>Actions</a:t>
                      </a:r>
                    </a:p>
                    <a:p>
                      <a:pPr algn="ctr"/>
                      <a:r>
                        <a:rPr lang="fr-FR" sz="900" baseline="0" dirty="0" smtClean="0"/>
                        <a:t>Obligations</a:t>
                      </a:r>
                    </a:p>
                    <a:p>
                      <a:pPr algn="ctr"/>
                      <a:r>
                        <a:rPr lang="fr-FR" sz="900" baseline="0" dirty="0" smtClean="0"/>
                        <a:t>Monétaire</a:t>
                      </a:r>
                      <a:endParaRPr lang="fr-FR" sz="900" dirty="0"/>
                    </a:p>
                  </a:txBody>
                  <a:tcPr marL="54000" marR="54000" marT="36000" marB="36000" anchor="ctr"/>
                </a:tc>
                <a:tc>
                  <a:txBody>
                    <a:bodyPr/>
                    <a:lstStyle/>
                    <a:p>
                      <a:pPr algn="just"/>
                      <a:r>
                        <a:rPr lang="fr-FR" sz="900" dirty="0" smtClean="0">
                          <a:solidFill>
                            <a:schemeClr val="tx1"/>
                          </a:solidFill>
                        </a:rPr>
                        <a:t>Performance</a:t>
                      </a:r>
                      <a:r>
                        <a:rPr lang="fr-FR" sz="900" baseline="0" dirty="0" smtClean="0">
                          <a:solidFill>
                            <a:schemeClr val="tx1"/>
                          </a:solidFill>
                        </a:rPr>
                        <a:t> intermédiaire compte-tenu d’une exposition significative aux marchés obligataires, qui ont moins performé que les marchés actions, mais davantage que les marchés monétaires.</a:t>
                      </a:r>
                      <a:endParaRPr lang="fr-FR" sz="900" dirty="0">
                        <a:solidFill>
                          <a:schemeClr val="tx1"/>
                        </a:solidFill>
                      </a:endParaRPr>
                    </a:p>
                  </a:txBody>
                  <a:tcPr marL="54000" marR="54000" marT="36000" marB="36000" anchor="ctr"/>
                </a:tc>
                <a:extLst>
                  <a:ext uri="{0D108BD9-81ED-4DB2-BD59-A6C34878D82A}">
                    <a16:rowId xmlns:a16="http://schemas.microsoft.com/office/drawing/2014/main" xmlns="" val="10004"/>
                  </a:ext>
                </a:extLst>
              </a:tr>
              <a:tr h="340809">
                <a:tc>
                  <a:txBody>
                    <a:bodyPr/>
                    <a:lstStyle/>
                    <a:p>
                      <a:pPr algn="l"/>
                      <a:r>
                        <a:rPr lang="fr-FR" sz="900" b="0" dirty="0" smtClean="0">
                          <a:solidFill>
                            <a:srgbClr val="2860A4"/>
                          </a:solidFill>
                        </a:rPr>
                        <a:t>Safran Tréso</a:t>
                      </a:r>
                      <a:endParaRPr lang="fr-FR" sz="900" b="0" dirty="0">
                        <a:solidFill>
                          <a:srgbClr val="2860A4"/>
                        </a:solidFill>
                      </a:endParaRPr>
                    </a:p>
                  </a:txBody>
                  <a:tcPr marL="54000" marR="54000" marT="36000" marB="36000" anchor="ctr"/>
                </a:tc>
                <a:tc>
                  <a:txBody>
                    <a:bodyPr/>
                    <a:lstStyle/>
                    <a:p>
                      <a:pPr algn="ctr"/>
                      <a:r>
                        <a:rPr lang="fr-FR" sz="900" b="1" dirty="0" smtClean="0">
                          <a:solidFill>
                            <a:srgbClr val="2C842C"/>
                          </a:solidFill>
                        </a:rPr>
                        <a:t>+ 0,72 %</a:t>
                      </a:r>
                      <a:endParaRPr lang="fr-FR" sz="900" b="1" dirty="0">
                        <a:solidFill>
                          <a:srgbClr val="2C842C"/>
                        </a:solidFill>
                      </a:endParaRPr>
                    </a:p>
                  </a:txBody>
                  <a:tcPr marL="54000" marR="54000" marT="36000" marB="36000" anchor="ctr"/>
                </a:tc>
                <a:tc>
                  <a:txBody>
                    <a:bodyPr/>
                    <a:lstStyle/>
                    <a:p>
                      <a:pPr algn="ctr"/>
                      <a:r>
                        <a:rPr lang="fr-FR" sz="900" b="1" dirty="0" smtClean="0">
                          <a:solidFill>
                            <a:srgbClr val="2C842C"/>
                          </a:solidFill>
                        </a:rPr>
                        <a:t>+ 6,0 %</a:t>
                      </a:r>
                      <a:endParaRPr lang="fr-FR" sz="900" b="1" dirty="0">
                        <a:solidFill>
                          <a:srgbClr val="2C842C"/>
                        </a:solidFill>
                      </a:endParaRPr>
                    </a:p>
                  </a:txBody>
                  <a:tcPr marL="54000" marR="54000" marT="36000" marB="36000" anchor="ctr"/>
                </a:tc>
                <a:tc>
                  <a:txBody>
                    <a:bodyPr/>
                    <a:lstStyle/>
                    <a:p>
                      <a:pPr algn="ctr"/>
                      <a:r>
                        <a:rPr lang="fr-FR" sz="900" dirty="0" smtClean="0"/>
                        <a:t>Billets de trésorerie</a:t>
                      </a:r>
                    </a:p>
                    <a:p>
                      <a:pPr algn="ctr"/>
                      <a:r>
                        <a:rPr lang="fr-FR" sz="900" dirty="0" smtClean="0"/>
                        <a:t>Monétaire</a:t>
                      </a:r>
                      <a:endParaRPr lang="fr-FR" sz="900" dirty="0"/>
                    </a:p>
                  </a:txBody>
                  <a:tcPr marL="54000" marR="54000" marT="36000" marB="36000" anchor="ctr"/>
                </a:tc>
                <a:tc>
                  <a:txBody>
                    <a:bodyPr/>
                    <a:lstStyle/>
                    <a:p>
                      <a:pPr algn="just"/>
                      <a:r>
                        <a:rPr lang="fr-FR" sz="900" dirty="0" smtClean="0"/>
                        <a:t>Progression conforme au taux de rémunération prévu.</a:t>
                      </a:r>
                      <a:endParaRPr lang="fr-FR" sz="900" dirty="0"/>
                    </a:p>
                  </a:txBody>
                  <a:tcPr marL="54000" marR="54000" marT="36000" marB="36000" anchor="ctr"/>
                </a:tc>
                <a:extLst>
                  <a:ext uri="{0D108BD9-81ED-4DB2-BD59-A6C34878D82A}">
                    <a16:rowId xmlns:a16="http://schemas.microsoft.com/office/drawing/2014/main" xmlns="" val="10005"/>
                  </a:ext>
                </a:extLst>
              </a:tr>
            </a:tbl>
          </a:graphicData>
        </a:graphic>
      </p:graphicFrame>
      <p:sp>
        <p:nvSpPr>
          <p:cNvPr id="13" name="ZoneTexte 12"/>
          <p:cNvSpPr txBox="1"/>
          <p:nvPr/>
        </p:nvSpPr>
        <p:spPr>
          <a:xfrm>
            <a:off x="4093126" y="5297685"/>
            <a:ext cx="3143889" cy="1800493"/>
          </a:xfrm>
          <a:prstGeom prst="rect">
            <a:avLst/>
          </a:prstGeom>
          <a:noFill/>
        </p:spPr>
        <p:txBody>
          <a:bodyPr wrap="square" rtlCol="0">
            <a:spAutoFit/>
          </a:bodyPr>
          <a:lstStyle/>
          <a:p>
            <a:r>
              <a:rPr lang="fr-FR" sz="1200" b="1" dirty="0" smtClean="0">
                <a:solidFill>
                  <a:srgbClr val="3278CC"/>
                </a:solidFill>
              </a:rPr>
              <a:t>Le PERCO : pensez-y </a:t>
            </a:r>
            <a:r>
              <a:rPr lang="fr-FR" sz="1200" b="1" dirty="0">
                <a:solidFill>
                  <a:srgbClr val="3278CC"/>
                </a:solidFill>
              </a:rPr>
              <a:t>!</a:t>
            </a:r>
          </a:p>
          <a:p>
            <a:pPr algn="just"/>
            <a:r>
              <a:rPr lang="fr-FR" sz="1100" dirty="0"/>
              <a:t>Vous êtes jeune? La retraite </a:t>
            </a:r>
            <a:r>
              <a:rPr lang="fr-FR" sz="1100" dirty="0" smtClean="0"/>
              <a:t>est pour vous si </a:t>
            </a:r>
            <a:r>
              <a:rPr lang="fr-FR" sz="1100" dirty="0"/>
              <a:t>lointaine que</a:t>
            </a:r>
            <a:r>
              <a:rPr lang="fr-FR" sz="1100" dirty="0" smtClean="0"/>
              <a:t>, malgré l’abondement, </a:t>
            </a:r>
            <a:r>
              <a:rPr lang="fr-FR" sz="1100" dirty="0"/>
              <a:t>investir dans le PERCO équivaut </a:t>
            </a:r>
            <a:r>
              <a:rPr lang="fr-FR" sz="1100" dirty="0" smtClean="0"/>
              <a:t>quasiment pour </a:t>
            </a:r>
            <a:r>
              <a:rPr lang="fr-FR" sz="1100" dirty="0"/>
              <a:t>vous </a:t>
            </a:r>
            <a:r>
              <a:rPr lang="fr-FR" sz="1100" dirty="0" smtClean="0"/>
              <a:t>à ne jamais revoir l’argent que vous pourriez y investir? Pourtant, les </a:t>
            </a:r>
            <a:r>
              <a:rPr lang="fr-FR" sz="1100" dirty="0"/>
              <a:t>sommes versées </a:t>
            </a:r>
            <a:r>
              <a:rPr lang="fr-FR" sz="1100" dirty="0" smtClean="0"/>
              <a:t>dans </a:t>
            </a:r>
            <a:r>
              <a:rPr lang="fr-FR" sz="1100" dirty="0"/>
              <a:t>le PERCO </a:t>
            </a:r>
            <a:r>
              <a:rPr lang="fr-FR" sz="1100" dirty="0" smtClean="0"/>
              <a:t>peuvent dans certains cas </a:t>
            </a:r>
            <a:r>
              <a:rPr lang="fr-FR" sz="1100" dirty="0"/>
              <a:t>être débloquées par </a:t>
            </a:r>
            <a:r>
              <a:rPr lang="fr-FR" sz="1100" dirty="0" smtClean="0"/>
              <a:t>anticipation, notamment en </a:t>
            </a:r>
            <a:r>
              <a:rPr lang="fr-FR" sz="1100" dirty="0"/>
              <a:t>cas </a:t>
            </a:r>
            <a:r>
              <a:rPr lang="fr-FR" sz="1100" dirty="0" smtClean="0"/>
              <a:t>d’acquisition </a:t>
            </a:r>
            <a:r>
              <a:rPr lang="fr-FR" sz="1100" dirty="0"/>
              <a:t>de la résidence </a:t>
            </a:r>
            <a:r>
              <a:rPr lang="fr-FR" sz="1100" dirty="0" smtClean="0"/>
              <a:t>principale. Et donc constituer une des sources de son financement!</a:t>
            </a:r>
            <a:endParaRPr lang="fr-FR" sz="1100" dirty="0"/>
          </a:p>
        </p:txBody>
      </p:sp>
      <p:sp>
        <p:nvSpPr>
          <p:cNvPr id="14" name="ZoneTexte 13"/>
          <p:cNvSpPr txBox="1"/>
          <p:nvPr/>
        </p:nvSpPr>
        <p:spPr>
          <a:xfrm rot="404480">
            <a:off x="393341" y="5600577"/>
            <a:ext cx="3462251" cy="1638910"/>
          </a:xfrm>
          <a:prstGeom prst="rect">
            <a:avLst/>
          </a:prstGeom>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12700" cmpd="thickThin">
            <a:solidFill>
              <a:schemeClr val="tx1"/>
            </a:solidFill>
          </a:ln>
          <a:effectLst>
            <a:outerShdw blurRad="50800" dist="50800" dir="2700000" algn="tl" rotWithShape="0">
              <a:prstClr val="black">
                <a:alpha val="40000"/>
              </a:prstClr>
            </a:outerShdw>
          </a:effectLst>
        </p:spPr>
        <p:txBody>
          <a:bodyPr wrap="square" rtlCol="0">
            <a:spAutoFit/>
          </a:bodyPr>
          <a:lstStyle/>
          <a:p>
            <a:r>
              <a:rPr lang="fr-FR" sz="1050" b="1" dirty="0" smtClean="0">
                <a:solidFill>
                  <a:srgbClr val="C00000"/>
                </a:solidFill>
              </a:rPr>
              <a:t>Les élus agissent !</a:t>
            </a:r>
            <a:endParaRPr lang="fr-FR" sz="1050" b="1" dirty="0">
              <a:solidFill>
                <a:srgbClr val="C00000"/>
              </a:solidFill>
            </a:endParaRPr>
          </a:p>
          <a:p>
            <a:pPr algn="just"/>
            <a:r>
              <a:rPr lang="fr-FR" sz="1000" dirty="0" smtClean="0"/>
              <a:t>Malgré ses bonnes performances, la poche action commune aux fonds Dynamique et Mixte </a:t>
            </a:r>
            <a:r>
              <a:rPr lang="fr-FR" sz="1000" dirty="0"/>
              <a:t>Solidaire </a:t>
            </a:r>
            <a:r>
              <a:rPr lang="fr-FR" sz="1000" dirty="0" smtClean="0"/>
              <a:t>sous-performe son indice de référence depuis plusieurs années. Sa méthode de gestion a été remplacée en mars 2018 par une nouvelle utilisant les meilleures pratiques actuelles de la gestion de fonds. Si les premiers signaux sont encourageants, un premier bilan pourra seulement être dressé fin octobre lors de la prochaine réunion avec Natixis.</a:t>
            </a:r>
          </a:p>
          <a:p>
            <a:pPr algn="just"/>
            <a:r>
              <a:rPr lang="fr-FR" sz="1000" dirty="0" smtClean="0"/>
              <a:t>A suivre !</a:t>
            </a:r>
            <a:endParaRPr lang="fr-FR" sz="1050" dirty="0"/>
          </a:p>
        </p:txBody>
      </p:sp>
      <p:pic>
        <p:nvPicPr>
          <p:cNvPr id="15" name="Image 14"/>
          <p:cNvPicPr>
            <a:picLocks noChangeAspect="1"/>
          </p:cNvPicPr>
          <p:nvPr/>
        </p:nvPicPr>
        <p:blipFill rotWithShape="1">
          <a:blip r:embed="rId6"/>
          <a:srcRect l="24287" t="29717" r="37620" b="29674"/>
          <a:stretch/>
        </p:blipFill>
        <p:spPr>
          <a:xfrm rot="21480000">
            <a:off x="430692" y="7133593"/>
            <a:ext cx="2830324" cy="1566673"/>
          </a:xfrm>
          <a:prstGeom prst="rect">
            <a:avLst/>
          </a:prstGeom>
          <a:ln w="12700">
            <a:solidFill>
              <a:schemeClr val="accent1">
                <a:lumMod val="75000"/>
              </a:schemeClr>
            </a:solidFill>
          </a:ln>
          <a:effectLst>
            <a:outerShdw blurRad="50800" dist="50800" dir="2700000" algn="tl" rotWithShape="0">
              <a:prstClr val="black">
                <a:alpha val="40000"/>
              </a:prstClr>
            </a:outerShdw>
          </a:effectLst>
        </p:spPr>
      </p:pic>
      <p:sp>
        <p:nvSpPr>
          <p:cNvPr id="16" name="ZoneTexte 15"/>
          <p:cNvSpPr txBox="1"/>
          <p:nvPr/>
        </p:nvSpPr>
        <p:spPr>
          <a:xfrm rot="21480000">
            <a:off x="358061" y="8670767"/>
            <a:ext cx="3106568" cy="338554"/>
          </a:xfrm>
          <a:prstGeom prst="rect">
            <a:avLst/>
          </a:prstGeom>
          <a:noFill/>
        </p:spPr>
        <p:txBody>
          <a:bodyPr wrap="square" rtlCol="0">
            <a:spAutoFit/>
          </a:bodyPr>
          <a:lstStyle/>
          <a:p>
            <a:pPr algn="ctr"/>
            <a:r>
              <a:rPr lang="fr-FR" sz="800" i="1" dirty="0" smtClean="0"/>
              <a:t>Evolution (base 100) depuis début 2013 du fond dynamique</a:t>
            </a:r>
          </a:p>
          <a:p>
            <a:pPr algn="ctr"/>
            <a:r>
              <a:rPr lang="fr-FR" sz="800" i="1" dirty="0" smtClean="0"/>
              <a:t>(en rouge) par rapport à son indice de référence (en noir).</a:t>
            </a:r>
            <a:endParaRPr lang="fr-FR" sz="800" i="1" dirty="0"/>
          </a:p>
        </p:txBody>
      </p:sp>
      <p:sp>
        <p:nvSpPr>
          <p:cNvPr id="17" name="ZoneTexte 16"/>
          <p:cNvSpPr txBox="1"/>
          <p:nvPr/>
        </p:nvSpPr>
        <p:spPr>
          <a:xfrm>
            <a:off x="626887" y="9259659"/>
            <a:ext cx="2568916" cy="338554"/>
          </a:xfrm>
          <a:prstGeom prst="rect">
            <a:avLst/>
          </a:prstGeom>
          <a:solidFill>
            <a:srgbClr val="EAEAEA"/>
          </a:solidFill>
          <a:ln w="12700">
            <a:solidFill>
              <a:srgbClr val="777777"/>
            </a:solidFill>
          </a:ln>
          <a:effectLst>
            <a:outerShdw blurRad="50800" dist="38100" dir="2700000" algn="tl" rotWithShape="0">
              <a:prstClr val="black">
                <a:alpha val="40000"/>
              </a:prstClr>
            </a:outerShdw>
          </a:effectLst>
        </p:spPr>
        <p:txBody>
          <a:bodyPr wrap="square" rtlCol="0">
            <a:spAutoFit/>
          </a:bodyPr>
          <a:lstStyle/>
          <a:p>
            <a:r>
              <a:rPr lang="fr-FR" sz="800" b="1" dirty="0" smtClean="0"/>
              <a:t>Vous avez des questions? </a:t>
            </a:r>
          </a:p>
          <a:p>
            <a:r>
              <a:rPr lang="fr-FR" sz="800" dirty="0" smtClean="0"/>
              <a:t>N’hésitez pas à contacter vos élus FCPE CFE-CGC </a:t>
            </a:r>
            <a:r>
              <a:rPr lang="fr-FR" sz="800" dirty="0" smtClean="0"/>
              <a:t>locaux.</a:t>
            </a:r>
            <a:endParaRPr lang="fr-FR" sz="800" dirty="0" smtClean="0"/>
          </a:p>
        </p:txBody>
      </p:sp>
      <p:sp>
        <p:nvSpPr>
          <p:cNvPr id="4" name="Rectangle 3"/>
          <p:cNvSpPr/>
          <p:nvPr/>
        </p:nvSpPr>
        <p:spPr>
          <a:xfrm>
            <a:off x="5220791" y="9876606"/>
            <a:ext cx="2340472" cy="646331"/>
          </a:xfrm>
          <a:prstGeom prst="rect">
            <a:avLst/>
          </a:prstGeom>
        </p:spPr>
        <p:txBody>
          <a:bodyPr wrap="square">
            <a:spAutoFit/>
          </a:bodyPr>
          <a:lstStyle/>
          <a:p>
            <a:pPr algn="ctr"/>
            <a:r>
              <a:rPr lang="fr-FR" sz="1800" dirty="0" smtClean="0">
                <a:solidFill>
                  <a:schemeClr val="tx2">
                    <a:lumMod val="75000"/>
                  </a:schemeClr>
                </a:solidFill>
                <a:latin typeface="ApexSansExtraBoldItalicT" pitchFamily="2" charset="0"/>
              </a:rPr>
              <a:t>CFE-CGC le syndicat à </a:t>
            </a:r>
            <a:r>
              <a:rPr lang="fr-FR" sz="1800" dirty="0">
                <a:solidFill>
                  <a:schemeClr val="tx2">
                    <a:lumMod val="75000"/>
                  </a:schemeClr>
                </a:solidFill>
                <a:latin typeface="ApexSansExtraBoldItalicT" pitchFamily="2" charset="0"/>
              </a:rPr>
              <a:t>votre écoute !</a:t>
            </a:r>
            <a:endParaRPr lang="fr-FR" sz="1800" dirty="0"/>
          </a:p>
        </p:txBody>
      </p:sp>
      <p:pic>
        <p:nvPicPr>
          <p:cNvPr id="19" name="Image 18"/>
          <p:cNvPicPr>
            <a:picLocks noChangeAspect="1"/>
          </p:cNvPicPr>
          <p:nvPr/>
        </p:nvPicPr>
        <p:blipFill rotWithShape="1">
          <a:blip r:embed="rId7"/>
          <a:srcRect l="3335" t="50000" r="50954" b="31368"/>
          <a:stretch/>
        </p:blipFill>
        <p:spPr>
          <a:xfrm rot="21360000">
            <a:off x="5214216" y="7206885"/>
            <a:ext cx="1977046" cy="453073"/>
          </a:xfrm>
          <a:prstGeom prst="rect">
            <a:avLst/>
          </a:prstGeom>
          <a:ln w="12700">
            <a:solidFill>
              <a:schemeClr val="accent1">
                <a:lumMod val="75000"/>
              </a:schemeClr>
            </a:solidFill>
          </a:ln>
          <a:effectLst>
            <a:outerShdw blurRad="50800" dist="50800" dir="2700000" algn="tl" rotWithShape="0">
              <a:prstClr val="black">
                <a:alpha val="40000"/>
              </a:prstClr>
            </a:outerShdw>
          </a:effectLst>
        </p:spPr>
      </p:pic>
      <p:sp>
        <p:nvSpPr>
          <p:cNvPr id="20" name="ZoneTexte 19"/>
          <p:cNvSpPr txBox="1"/>
          <p:nvPr/>
        </p:nvSpPr>
        <p:spPr>
          <a:xfrm>
            <a:off x="3636483" y="7916867"/>
            <a:ext cx="3722427" cy="1656864"/>
          </a:xfrm>
          <a:prstGeom prst="rect">
            <a:avLst/>
          </a:prstGeom>
          <a:noFill/>
        </p:spPr>
        <p:txBody>
          <a:bodyPr wrap="square" rtlCol="0">
            <a:spAutoFit/>
          </a:bodyPr>
          <a:lstStyle/>
          <a:p>
            <a:pPr algn="just">
              <a:spcAft>
                <a:spcPts val="200"/>
              </a:spcAft>
              <a:buSzPct val="100000"/>
            </a:pPr>
            <a:r>
              <a:rPr lang="fr-FR" sz="1200" b="1" dirty="0" smtClean="0">
                <a:solidFill>
                  <a:srgbClr val="3278CC"/>
                </a:solidFill>
              </a:rPr>
              <a:t>Bon à savoir : le </a:t>
            </a:r>
            <a:r>
              <a:rPr lang="fr-FR" sz="1200" b="1" dirty="0">
                <a:solidFill>
                  <a:srgbClr val="3278CC"/>
                </a:solidFill>
              </a:rPr>
              <a:t>niveau de risque du fond </a:t>
            </a:r>
            <a:r>
              <a:rPr lang="fr-FR" sz="1200" b="1" dirty="0" smtClean="0">
                <a:solidFill>
                  <a:srgbClr val="3278CC"/>
                </a:solidFill>
              </a:rPr>
              <a:t>Tréso</a:t>
            </a:r>
            <a:endParaRPr lang="fr-FR" sz="1200" b="1" dirty="0">
              <a:solidFill>
                <a:srgbClr val="3278CC"/>
              </a:solidFill>
            </a:endParaRPr>
          </a:p>
          <a:p>
            <a:pPr algn="just"/>
            <a:r>
              <a:rPr lang="fr-FR" sz="1100" dirty="0" smtClean="0"/>
              <a:t>Composé pour 1/3 de placements </a:t>
            </a:r>
            <a:r>
              <a:rPr lang="fr-FR" sz="1100" dirty="0"/>
              <a:t>monétaires </a:t>
            </a:r>
            <a:r>
              <a:rPr lang="fr-FR" sz="1100" dirty="0" smtClean="0"/>
              <a:t>peu risqués et pour 2/3 de billets de trésorerie émis </a:t>
            </a:r>
            <a:r>
              <a:rPr lang="fr-FR" sz="1100" dirty="0"/>
              <a:t>par </a:t>
            </a:r>
            <a:r>
              <a:rPr lang="fr-FR" sz="1100" dirty="0" smtClean="0"/>
              <a:t>Safran, le fond Tréso est classé au niveau 3 sur une échelle de risque qui en comporte 7. </a:t>
            </a:r>
            <a:r>
              <a:rPr lang="fr-FR" sz="1100" dirty="0"/>
              <a:t>Le risque porté par </a:t>
            </a:r>
            <a:r>
              <a:rPr lang="fr-FR" sz="1100" dirty="0" smtClean="0"/>
              <a:t>les billets de trésorerie Safran est </a:t>
            </a:r>
            <a:r>
              <a:rPr lang="fr-FR" sz="1100" dirty="0"/>
              <a:t>lié à la capacité de l’entreprise à rembourser ses emprunts. </a:t>
            </a:r>
            <a:r>
              <a:rPr lang="fr-FR" sz="1100" dirty="0" smtClean="0"/>
              <a:t>S’il est à ce jour faible, il est malgré tout </a:t>
            </a:r>
            <a:r>
              <a:rPr lang="fr-FR" sz="1100" dirty="0"/>
              <a:t>plus élevé que celui présenté par un placement </a:t>
            </a:r>
            <a:r>
              <a:rPr lang="fr-FR" sz="1100" dirty="0" smtClean="0"/>
              <a:t>100% monétaire, </a:t>
            </a:r>
            <a:r>
              <a:rPr lang="fr-FR" sz="1100" dirty="0"/>
              <a:t>qui sera classé </a:t>
            </a:r>
            <a:r>
              <a:rPr lang="fr-FR" sz="1100" dirty="0" smtClean="0"/>
              <a:t>au niveau 1 </a:t>
            </a:r>
            <a:r>
              <a:rPr lang="fr-FR" sz="1100" dirty="0"/>
              <a:t>sur l’échelle de risque.</a:t>
            </a:r>
          </a:p>
        </p:txBody>
      </p:sp>
    </p:spTree>
    <p:extLst>
      <p:ext uri="{BB962C8B-B14F-4D97-AF65-F5344CB8AC3E}">
        <p14:creationId xmlns:p14="http://schemas.microsoft.com/office/powerpoint/2010/main" val="3284380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9825</TotalTime>
  <Words>1099</Words>
  <Application>Microsoft Office PowerPoint</Application>
  <PresentationFormat>Personnalisé</PresentationFormat>
  <Paragraphs>75</Paragraphs>
  <Slides>2</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vt:i4>
      </vt:variant>
    </vt:vector>
  </HeadingPairs>
  <TitlesOfParts>
    <vt:vector size="11" baseType="lpstr">
      <vt:lpstr>SimSun</vt:lpstr>
      <vt:lpstr>Angsana New</vt:lpstr>
      <vt:lpstr>ApexSansExtraBoldItalicT</vt:lpstr>
      <vt:lpstr>Arial</vt:lpstr>
      <vt:lpstr>ArialNarrow</vt:lpstr>
      <vt:lpstr>Calibri</vt:lpstr>
      <vt:lpstr>Swis721 Cn BT</vt:lpstr>
      <vt:lpstr>Times New Roman</vt:lpstr>
      <vt:lpstr>Thème Office</vt:lpstr>
      <vt:lpstr>Exprimez vous !</vt:lpstr>
      <vt:lpstr>Présentation PowerPoint</vt:lpstr>
    </vt:vector>
  </TitlesOfParts>
  <Company>SNECMA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s057797</dc:creator>
  <cp:lastModifiedBy>MERY Laureline (SNECMA)</cp:lastModifiedBy>
  <cp:revision>582</cp:revision>
  <cp:lastPrinted>2018-10-01T08:40:25Z</cp:lastPrinted>
  <dcterms:created xsi:type="dcterms:W3CDTF">2014-10-27T15:39:47Z</dcterms:created>
  <dcterms:modified xsi:type="dcterms:W3CDTF">2018-11-12T12:57:31Z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1829088823</vt:i4>
  </property>
  <property fmtid="{D5CDD505-2E9C-101B-9397-08002B2CF9AE}" pid="3" name="_NewReviewCycle">
    <vt:lpwstr/>
  </property>
  <property fmtid="{D5CDD505-2E9C-101B-9397-08002B2CF9AE}" pid="4" name="_EmailSubject">
    <vt:lpwstr/>
  </property>
  <property fmtid="{D5CDD505-2E9C-101B-9397-08002B2CF9AE}" pid="5" name="_AuthorEmail">
    <vt:lpwstr>serge.padie@safrangroup.com</vt:lpwstr>
  </property>
  <property fmtid="{D5CDD505-2E9C-101B-9397-08002B2CF9AE}" pid="6" name="_AuthorEmailDisplayName">
    <vt:lpwstr>PADIE Serge (SAFRAN AIRCRAFT ENGINES)</vt:lpwstr>
  </property>
  <property fmtid="{D5CDD505-2E9C-101B-9397-08002B2CF9AE}" pid="7" name="_PreviousAdHocReviewCycleID">
    <vt:i4>1011479524</vt:i4>
  </property>
</Properties>
</file>